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9"/>
  </p:notesMasterIdLst>
  <p:handoutMasterIdLst>
    <p:handoutMasterId r:id="rId30"/>
  </p:handoutMasterIdLst>
  <p:sldIdLst>
    <p:sldId id="256" r:id="rId5"/>
    <p:sldId id="257" r:id="rId6"/>
    <p:sldId id="258" r:id="rId7"/>
    <p:sldId id="297" r:id="rId8"/>
    <p:sldId id="262" r:id="rId9"/>
    <p:sldId id="265" r:id="rId10"/>
    <p:sldId id="272" r:id="rId11"/>
    <p:sldId id="274" r:id="rId12"/>
    <p:sldId id="273" r:id="rId13"/>
    <p:sldId id="277" r:id="rId14"/>
    <p:sldId id="279" r:id="rId15"/>
    <p:sldId id="268" r:id="rId16"/>
    <p:sldId id="287" r:id="rId17"/>
    <p:sldId id="288" r:id="rId18"/>
    <p:sldId id="289" r:id="rId19"/>
    <p:sldId id="299" r:id="rId20"/>
    <p:sldId id="300" r:id="rId21"/>
    <p:sldId id="301" r:id="rId22"/>
    <p:sldId id="302" r:id="rId23"/>
    <p:sldId id="303" r:id="rId24"/>
    <p:sldId id="304" r:id="rId25"/>
    <p:sldId id="305" r:id="rId26"/>
    <p:sldId id="306" r:id="rId27"/>
    <p:sldId id="27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4" autoAdjust="0"/>
    <p:restoredTop sz="72668" autoAdjust="0"/>
  </p:normalViewPr>
  <p:slideViewPr>
    <p:cSldViewPr snapToGrid="0">
      <p:cViewPr varScale="1">
        <p:scale>
          <a:sx n="120" d="100"/>
          <a:sy n="120" d="100"/>
        </p:scale>
        <p:origin x="1788" y="10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2/2/2023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matthewproctor.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Hi everyone, this is Greg, Josh and my presentation on Electric Vehicle Adoption in Australia</a:t>
            </a:r>
          </a:p>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4224416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to conduct this study we needed to find an r value and visually represent this with a plot, pitting an education value of each postcode against the number of vehicles found in each postcode. </a:t>
            </a:r>
          </a:p>
          <a:p>
            <a:endParaRPr lang="en-AU" dirty="0"/>
          </a:p>
          <a:p>
            <a:r>
              <a:rPr lang="en-AU" dirty="0"/>
              <a:t>We discussed how to find a value that would accurately summarize how “educated” any given postcode would be. To do this we found that a median results in mostly unusable data. In populated postcodes the median would unerringly result in bachelor or cert level qualifications. To get a better indicator we decided to create an arbitrary “score” for each postcode. Returning a scaling multiplier based on each level of education based on their difficulty to acquire. This would result in a value that would better represent the “shape” of our dataset</a:t>
            </a:r>
          </a:p>
          <a:p>
            <a:endParaRPr lang="en-AU" dirty="0"/>
          </a:p>
          <a:p>
            <a:r>
              <a:rPr lang="en-AU" dirty="0"/>
              <a:t>Our database from the ABS gives us a total population per postcode as well as the number of residents within each level of education. By dividing the number of residents in each section by the total population of the postcode we arrived at a percentage value of each level of education in each postcode.</a:t>
            </a:r>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222696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can then assign a multiplier to each percentage value of education and sum the total. This results in an “education score”. An arbitrary number that we feel best describes the shape of our postcode education data, as it takes into account both number of people but also giving weight to the relative levels of education achieved.</a:t>
            </a:r>
          </a:p>
          <a:p>
            <a:endParaRPr lang="en-AU" dirty="0"/>
          </a:p>
          <a:p>
            <a:r>
              <a:rPr lang="en-AU" dirty="0"/>
              <a:t>It’s now a simple matter of plotting our education score against the percentage of electric vehicles in each postcode to receive our output</a:t>
            </a:r>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180277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here it is!</a:t>
            </a:r>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83377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you may notice that the line of best fit does show a positive gradient across the dataset. However our R value is fairly low. When our data gave us this output we investigated potential causes. As our dataset included all postcodes in Australia, we realised it featured thousands of uninhabited or very sparsely inhabited postcodes. Due to the nature of EVs requiring locally built infrastructure (such as charging stations, distributors, maintenance facilities) we realised that in some areas it’s simply not feasible to utilise EVs in low population areas. So we applied 2 filters to our database. One of which utilised the data from matthewproctor.com to apply a filter for Metro or Rural postcodes and secondly to remove all datapoints with populations below 5000 vehicles. </a:t>
            </a:r>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3522234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AU" dirty="0"/>
              <a:t>So this is the result of applying our filters to the dataset. </a:t>
            </a:r>
            <a:endParaRPr lang="en-US" dirty="0"/>
          </a:p>
          <a:p>
            <a:pPr marL="0" indent="0">
              <a:buFont typeface="Arial" panose="020B0604020202020204" pitchFamily="34" charset="0"/>
              <a:buNone/>
            </a:pPr>
            <a:r>
              <a:rPr lang="en-US" dirty="0"/>
              <a:t>To get an idea of how many data points are removed when filters are applied we had</a:t>
            </a:r>
          </a:p>
          <a:p>
            <a:pPr marL="285750" indent="-285750">
              <a:buFont typeface="Arial" panose="020B0604020202020204" pitchFamily="34" charset="0"/>
              <a:buChar char="•"/>
            </a:pPr>
            <a:r>
              <a:rPr lang="en-US" dirty="0"/>
              <a:t>Combined = 2633 data points</a:t>
            </a:r>
          </a:p>
          <a:p>
            <a:pPr marL="285750" indent="-285750">
              <a:buFont typeface="Arial" panose="020B0604020202020204" pitchFamily="34" charset="0"/>
              <a:buChar char="•"/>
            </a:pPr>
            <a:r>
              <a:rPr lang="en-US" dirty="0"/>
              <a:t>Rural &gt; 5000 = 604 data points</a:t>
            </a:r>
          </a:p>
          <a:p>
            <a:pPr marL="285750" indent="-285750">
              <a:buFont typeface="Arial" panose="020B0604020202020204" pitchFamily="34" charset="0"/>
              <a:buChar char="•"/>
            </a:pPr>
            <a:r>
              <a:rPr lang="en-US" dirty="0"/>
              <a:t>Metro &gt;5000 = 344 data points</a:t>
            </a:r>
          </a:p>
          <a:p>
            <a:r>
              <a:rPr lang="en-AU" dirty="0"/>
              <a:t>As you can see, in comparison to the “All Postcodes” graph, our newly created plots feature a much stronger correlation, with an R-value of 0.629 for metro areas and an R-value of 0.672 for rural. This showed that there was in fact a considerable correlation between education and adoption of electric vehicles. We were also somewhat surprised to find that within populated postcodes rural areas actually exhibited a stronger correlation to electric vehicle adoption than in metro areas. Although it is noted this doesn’t mean a higher usage rate of electric vehicles in rural areas.</a:t>
            </a:r>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4189326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When we filtered for data despite removing a lot of empty postcodes we also found that it removed the 4 highest percentage EV using postcodes too. We did a deeper investigation into each of these outliers to learn more about the ones that got filtered out. We found a unique case in the postcode with the highest adoption rates in Australia. North Laverton, Victoria is the location of what used to be Toyota’s Australian manufacturing plant. It seems that the local postcode was part of a pilot program that involved distribution of Toyota’s Mirai sedans, and investment into local EV supporting infrastructure. Currently the defunct manufacturing plant is now a refuelling facility. We cannot directly link our EV numbers to individuals or their purchase history but we found it reasonable to conclude that this anomaly was due to extenuating circumstances.</a:t>
            </a:r>
          </a:p>
          <a:p>
            <a:endParaRPr lang="en-AU" dirty="0"/>
          </a:p>
          <a:p>
            <a:r>
              <a:rPr lang="en-AU" dirty="0"/>
              <a:t>The suburb of Minnivale, WA has a high percentage but also a very low population count so we felt that a 9.68% adoption rate which in reality was 2-3 households was statistically insignificant.  We felt similarly about Newcastle in NSW with a population of 157 vehicles although this data is closer to the national average.</a:t>
            </a:r>
          </a:p>
          <a:p>
            <a:endParaRPr lang="en-AU" dirty="0"/>
          </a:p>
          <a:p>
            <a:r>
              <a:rPr lang="en-AU" dirty="0"/>
              <a:t>We also noted that the 4</a:t>
            </a:r>
            <a:r>
              <a:rPr lang="en-AU" baseline="30000" dirty="0"/>
              <a:t>th</a:t>
            </a:r>
            <a:r>
              <a:rPr lang="en-AU" dirty="0"/>
              <a:t> highest data point lost was Fyshwick, which unfortunately was cut as we felt it represented a strong datapoint for the purposes of the study, however a cut off was necessary and exceptions shouldn’t be made to maintain the integrity of the dataset.</a:t>
            </a:r>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3525246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second part of our study revolves around  our  hypothesis that “</a:t>
            </a:r>
            <a:r>
              <a:rPr lang="en-US" dirty="0"/>
              <a:t>If a postcode has higher overall income levels then then number of electric vehicles will increase”</a:t>
            </a:r>
          </a:p>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1462371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Similarly to education, income comes from ABS in the form of bins with a count of residents.</a:t>
            </a:r>
          </a:p>
          <a:p>
            <a:endParaRPr lang="en-AU" dirty="0"/>
          </a:p>
          <a:p>
            <a:r>
              <a:rPr lang="en-AU" dirty="0"/>
              <a:t>Using medians a median therefore results with a large number of suburbs particularly those with fewer residents being skewed, particularly when a large number of residents answer to zero or negative incomes, which can be difficult to handle.</a:t>
            </a:r>
          </a:p>
          <a:p>
            <a:endParaRPr lang="en-AU" dirty="0"/>
          </a:p>
          <a:p>
            <a:r>
              <a:rPr lang="en-AU" dirty="0"/>
              <a:t>A similar method of using weighted values for each income bracket was used to produce an income score for each postcode.</a:t>
            </a:r>
          </a:p>
          <a:p>
            <a:endParaRPr lang="en-AU" dirty="0"/>
          </a:p>
          <a:p>
            <a:r>
              <a:rPr lang="en-AU" dirty="0"/>
              <a:t>ABS data was therefore processed to produce a percentage of how many residents fit into each income bracket, and these values were multiplied by the weighted values to output an income score.</a:t>
            </a:r>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2496497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data is in the form of weekly earnings, with the value in brackets representing annual take home income before tax.</a:t>
            </a:r>
          </a:p>
          <a:p>
            <a:endParaRPr lang="en-AU" dirty="0"/>
          </a:p>
          <a:p>
            <a:r>
              <a:rPr lang="en-AU" dirty="0"/>
              <a:t>Once an income score was produced, the table was merged with vehicle fuel type data so that they could be analysed together.</a:t>
            </a:r>
          </a:p>
          <a:p>
            <a:endParaRPr lang="en-AU" dirty="0"/>
          </a:p>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2130043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Once plotted, we can see that once again we are dealing with some issues relating to outliers on the y axis, as well as a large number of values sitting at zero</a:t>
            </a:r>
          </a:p>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3933897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So starting with what goals we have for this project, we wanted to do a dive into electric vehicle adoption rates, create discussion and identify some potentially limiting factors on adoption rates in Australia</a:t>
            </a:r>
          </a:p>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2027382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 before, without drilling down into the data and cleaning it up, there is little to no correlation.</a:t>
            </a:r>
          </a:p>
          <a:p>
            <a:endParaRPr lang="en-AU" dirty="0"/>
          </a:p>
          <a:p>
            <a:r>
              <a:rPr lang="en-AU" dirty="0"/>
              <a:t>In order to fix this, we settled on 5000 vehicles or greater, as this tends to remove much of the “noise” from postcodes with very few vehicles, or residents.</a:t>
            </a:r>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3307701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Interestingly when compared to education, despite the relatively high cost of electric vehicles, income has a fairly low correlation with EV’s. </a:t>
            </a:r>
          </a:p>
          <a:p>
            <a:endParaRPr lang="en-AU" dirty="0"/>
          </a:p>
          <a:p>
            <a:r>
              <a:rPr lang="en-AU" dirty="0"/>
              <a:t>And although quite low, there doesn’t appear to be much difference when comparing metro or regional areas inclination to purchasing electric vehicles. Although when looking at regional, there is a much larger proportion of postcodes with no EV’s whatsoever. </a:t>
            </a:r>
          </a:p>
          <a:p>
            <a:endParaRPr lang="en-AU" dirty="0"/>
          </a:p>
          <a:p>
            <a:r>
              <a:rPr lang="en-AU" dirty="0"/>
              <a:t>Potentially suggesting that available infrastructure may be playing a key role.</a:t>
            </a:r>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2154987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key findings from this analysis may suggest that it takes more than falling EV prices to encourage Australians to make a change to EV’s.</a:t>
            </a:r>
          </a:p>
          <a:p>
            <a:endParaRPr lang="en-AU" dirty="0"/>
          </a:p>
          <a:p>
            <a:r>
              <a:rPr lang="en-AU" dirty="0"/>
              <a:t>Education however is quite well correlated, and may suggest that people who have a better understanding of the impact of fossil fuels on the environment play more of a role in people making the change to EV’s.</a:t>
            </a:r>
          </a:p>
          <a:p>
            <a:endParaRPr lang="en-AU" dirty="0"/>
          </a:p>
          <a:p>
            <a:r>
              <a:rPr lang="en-AU" dirty="0"/>
              <a:t>It is also worth noting that as seen in the outliers such as Laverton North, having key infrastructure, manufacturing facilities and availability also play a major role.</a:t>
            </a:r>
          </a:p>
          <a:p>
            <a:endParaRPr lang="en-AU" dirty="0"/>
          </a:p>
          <a:p>
            <a:r>
              <a:rPr lang="en-AU" dirty="0"/>
              <a:t>This study only analyses income and education, however it is important to note that this is a complex issue with many variables, and as such, in order to fully understand the issue, we would need to analyse many other factors to draw a more definitive conclusion.</a:t>
            </a:r>
          </a:p>
        </p:txBody>
      </p:sp>
      <p:sp>
        <p:nvSpPr>
          <p:cNvPr id="4" name="Slide Number Placeholder 3"/>
          <p:cNvSpPr>
            <a:spLocks noGrp="1"/>
          </p:cNvSpPr>
          <p:nvPr>
            <p:ph type="sldNum" sz="quarter" idx="5"/>
          </p:nvPr>
        </p:nvSpPr>
        <p:spPr/>
        <p:txBody>
          <a:bodyPr/>
          <a:lstStyle/>
          <a:p>
            <a:fld id="{22289C57-55D7-40A4-A101-E74FAC7A092B}" type="slidenum">
              <a:rPr lang="en-US" smtClean="0"/>
              <a:t>22</a:t>
            </a:fld>
            <a:endParaRPr lang="en-US" dirty="0"/>
          </a:p>
        </p:txBody>
      </p:sp>
    </p:spTree>
    <p:extLst>
      <p:ext uri="{BB962C8B-B14F-4D97-AF65-F5344CB8AC3E}">
        <p14:creationId xmlns:p14="http://schemas.microsoft.com/office/powerpoint/2010/main" val="38045355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Thank you for (mandatorily) attending our presentation!</a:t>
            </a:r>
          </a:p>
        </p:txBody>
      </p:sp>
      <p:sp>
        <p:nvSpPr>
          <p:cNvPr id="4" name="Slide Number Placeholder 3"/>
          <p:cNvSpPr>
            <a:spLocks noGrp="1"/>
          </p:cNvSpPr>
          <p:nvPr>
            <p:ph type="sldNum" sz="quarter" idx="5"/>
          </p:nvPr>
        </p:nvSpPr>
        <p:spPr/>
        <p:txBody>
          <a:bodyPr/>
          <a:lstStyle/>
          <a:p>
            <a:fld id="{22289C57-55D7-40A4-A101-E74FAC7A092B}" type="slidenum">
              <a:rPr lang="en-US" smtClean="0"/>
              <a:t>24</a:t>
            </a:fld>
            <a:endParaRPr lang="en-US" dirty="0"/>
          </a:p>
        </p:txBody>
      </p:sp>
    </p:spTree>
    <p:extLst>
      <p:ext uri="{BB962C8B-B14F-4D97-AF65-F5344CB8AC3E}">
        <p14:creationId xmlns:p14="http://schemas.microsoft.com/office/powerpoint/2010/main" val="521745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Although electric vehicle adoption rates are on the rise globally, in Australia, adoption has not kept pace with the global trend. We wanted to investigate factors that could potentially be the cause of this disparity in adoption rates  by doing a short study into household income levels and education levels to find potential correlation between those factors and electric vehicle adoption.</a:t>
            </a:r>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954468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so we get to our project’s hypothesise, which comes in two parts.</a:t>
            </a:r>
          </a:p>
          <a:p>
            <a:endParaRPr lang="en-AU" dirty="0"/>
          </a:p>
          <a:p>
            <a:r>
              <a:rPr lang="en-AU" dirty="0"/>
              <a:t>That is</a:t>
            </a:r>
          </a:p>
          <a:p>
            <a:r>
              <a:rPr lang="en-US" dirty="0"/>
              <a:t>If a postcode has higher overall education levels then then number of electric vehicles will increase</a:t>
            </a:r>
          </a:p>
          <a:p>
            <a:r>
              <a:rPr lang="en-US" dirty="0"/>
              <a:t>and</a:t>
            </a:r>
          </a:p>
          <a:p>
            <a:r>
              <a:rPr lang="en-US" dirty="0"/>
              <a:t>If a postcode has higher overall income then the number of electric vehicles will increase</a:t>
            </a:r>
          </a:p>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4289904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our first section is a quick dive into the method of how we acquired the data required for our study.</a:t>
            </a:r>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1236104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Australian Bureau of Statistics regularly conducts censuses every 5 years. This publicly available data can be used to track trends in socioeconomic indicators and demographics. Using table builder anyone with an account on the ABS website can request for said publicly available information and receive output in the form of CSV files. Our key indicators for this project were domestic household income, level of education achieved and personal vehicles used separated by fuel types. We decided on separating our data by postcode. </a:t>
            </a:r>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3965036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 simple request with postcodes as our rows and one of our 3 key indicators resulted in a CSV with the information almost ready for input into pandas. The data cleaning process involved the removal of header text, totals, and non personal vehicles. Then within python we removed null values from our data.</a:t>
            </a:r>
          </a:p>
          <a:p>
            <a:r>
              <a:rPr lang="en-AU" dirty="0"/>
              <a:t>Shown on the slide is the processed input we use in our project.</a:t>
            </a:r>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4238125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Also useful in our study was the website </a:t>
            </a:r>
            <a:r>
              <a:rPr lang="en-AU" dirty="0">
                <a:hlinkClick r:id="rId3"/>
              </a:rPr>
              <a:t>https://www.matthewproctor.com/</a:t>
            </a: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is a small personal dev blog which contains multiple databases with publicly available information collated into 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In a our investigations we found out that Auspost used to provide postcode data for free however it’s now a charged service. That said most of this data is still available in the public domain uncollated. Matthew Proctor collated as much of this data as possible to provide a public database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We used this database on postcodes to make our own database more sophisticated as we can match this data to our existing ABS acquired data</a:t>
            </a:r>
          </a:p>
          <a:p>
            <a:endParaRPr lang="en-AU"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4032880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first part of our study revolves around  our  hypothesis that “</a:t>
            </a:r>
            <a:r>
              <a:rPr lang="en-US" dirty="0"/>
              <a:t>If a postcode has higher overall education levels then then number of electric vehicles will increase”</a:t>
            </a:r>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735512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dirty="0"/>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dirty="0"/>
              <a:t>Click icon to add chart</a:t>
            </a:r>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dirty="0"/>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dirty="0"/>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dirty="0"/>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dirty="0"/>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tablebuilder.abs.gov.au/"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tablebuilder.abs.gov.au/"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matthewproctor.com/"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Electric Vehicle Adoption in Australia</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dirty="0"/>
              <a:t>Daniel Hing, Greg Potter, Joshua Bell</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4676774" y="136525"/>
            <a:ext cx="6696075" cy="848213"/>
          </a:xfrm>
        </p:spPr>
        <p:txBody>
          <a:bodyPr/>
          <a:lstStyle/>
          <a:p>
            <a:r>
              <a:rPr lang="en-AU" dirty="0"/>
              <a:t>Education Pt1</a:t>
            </a:r>
          </a:p>
        </p:txBody>
      </p:sp>
      <p:sp>
        <p:nvSpPr>
          <p:cNvPr id="7" name="TextBox 6">
            <a:extLst>
              <a:ext uri="{FF2B5EF4-FFF2-40B4-BE49-F238E27FC236}">
                <a16:creationId xmlns:a16="http://schemas.microsoft.com/office/drawing/2014/main" id="{E338506D-06F1-A7FF-98E1-84E692D5844E}"/>
              </a:ext>
            </a:extLst>
          </p:cNvPr>
          <p:cNvSpPr txBox="1"/>
          <p:nvPr/>
        </p:nvSpPr>
        <p:spPr>
          <a:xfrm>
            <a:off x="4676774" y="1131387"/>
            <a:ext cx="6696075" cy="5632311"/>
          </a:xfrm>
          <a:prstGeom prst="rect">
            <a:avLst/>
          </a:prstGeom>
          <a:noFill/>
        </p:spPr>
        <p:txBody>
          <a:bodyPr wrap="square" rtlCol="0">
            <a:spAutoFit/>
          </a:bodyPr>
          <a:lstStyle/>
          <a:p>
            <a:r>
              <a:rPr lang="en-AU" dirty="0"/>
              <a:t>Problem</a:t>
            </a:r>
          </a:p>
          <a:p>
            <a:pPr marL="285750" indent="-285750">
              <a:buFont typeface="Arial" panose="020B0604020202020204" pitchFamily="34" charset="0"/>
              <a:buChar char="•"/>
            </a:pPr>
            <a:r>
              <a:rPr lang="en-AU" dirty="0"/>
              <a:t>Needed to create an x axis to plot representing education levels </a:t>
            </a:r>
          </a:p>
          <a:p>
            <a:pPr marL="285750" indent="-285750">
              <a:buFont typeface="Arial" panose="020B0604020202020204" pitchFamily="34" charset="0"/>
              <a:buChar char="•"/>
            </a:pPr>
            <a:r>
              <a:rPr lang="en-AU" dirty="0"/>
              <a:t>Median’s are not suitable, resulting in relatively meaningless data shape</a:t>
            </a:r>
          </a:p>
          <a:p>
            <a:r>
              <a:rPr lang="en-AU" dirty="0"/>
              <a:t>Solution</a:t>
            </a:r>
          </a:p>
          <a:p>
            <a:pPr marL="285750" indent="-285750">
              <a:buFont typeface="Arial" panose="020B0604020202020204" pitchFamily="34" charset="0"/>
              <a:buChar char="•"/>
            </a:pPr>
            <a:r>
              <a:rPr lang="en-AU" dirty="0"/>
              <a:t>Devise a score/rating for each postcode</a:t>
            </a:r>
          </a:p>
          <a:p>
            <a:r>
              <a:rPr lang="en-AU" dirty="0"/>
              <a:t>Methodology</a:t>
            </a:r>
          </a:p>
          <a:p>
            <a:pPr marL="285750" indent="-285750">
              <a:buFont typeface="Arial" panose="020B0604020202020204" pitchFamily="34" charset="0"/>
              <a:buChar char="•"/>
            </a:pPr>
            <a:r>
              <a:rPr lang="en-AU" dirty="0"/>
              <a:t>Processed ABS dataframe to show percentages of residents with each level of education under the provided levels of</a:t>
            </a:r>
          </a:p>
          <a:p>
            <a:pPr marL="742950" lvl="1" indent="-285750">
              <a:buFont typeface="Arial" panose="020B0604020202020204" pitchFamily="34" charset="0"/>
              <a:buChar char="•"/>
            </a:pPr>
            <a:r>
              <a:rPr lang="en-AU" dirty="0"/>
              <a:t>Postgraduate Degree</a:t>
            </a:r>
          </a:p>
          <a:p>
            <a:pPr marL="742950" lvl="1" indent="-285750">
              <a:buFont typeface="Arial" panose="020B0604020202020204" pitchFamily="34" charset="0"/>
              <a:buChar char="•"/>
            </a:pPr>
            <a:r>
              <a:rPr lang="en-AU" dirty="0"/>
              <a:t>Graduate Diploma and Graduate Certificate</a:t>
            </a:r>
          </a:p>
          <a:p>
            <a:pPr marL="742950" lvl="1" indent="-285750">
              <a:buFont typeface="Arial" panose="020B0604020202020204" pitchFamily="34" charset="0"/>
              <a:buChar char="•"/>
            </a:pPr>
            <a:r>
              <a:rPr lang="en-AU" dirty="0"/>
              <a:t>Bachelor Degree</a:t>
            </a:r>
          </a:p>
          <a:p>
            <a:pPr marL="742950" lvl="1" indent="-285750">
              <a:buFont typeface="Arial" panose="020B0604020202020204" pitchFamily="34" charset="0"/>
              <a:buChar char="•"/>
            </a:pPr>
            <a:r>
              <a:rPr lang="en-AU" dirty="0"/>
              <a:t>Advanced Diploma and Diploma</a:t>
            </a:r>
          </a:p>
          <a:p>
            <a:pPr marL="742950" lvl="1" indent="-285750">
              <a:buFont typeface="Arial" panose="020B0604020202020204" pitchFamily="34" charset="0"/>
              <a:buChar char="•"/>
            </a:pPr>
            <a:r>
              <a:rPr lang="en-AU" dirty="0"/>
              <a:t>Certificate 3 &amp; 4</a:t>
            </a:r>
          </a:p>
          <a:p>
            <a:pPr marL="742950" lvl="1" indent="-285750">
              <a:buFont typeface="Arial" panose="020B0604020202020204" pitchFamily="34" charset="0"/>
              <a:buChar char="•"/>
            </a:pPr>
            <a:r>
              <a:rPr lang="en-AU" dirty="0"/>
              <a:t>Certificate 1 &amp; 2</a:t>
            </a:r>
          </a:p>
          <a:p>
            <a:pPr marL="742950" lvl="1" indent="-285750">
              <a:buFont typeface="Arial" panose="020B0604020202020204" pitchFamily="34" charset="0"/>
              <a:buChar char="•"/>
            </a:pPr>
            <a:r>
              <a:rPr lang="en-AU" dirty="0"/>
              <a:t>Secondary Education Years 10+</a:t>
            </a:r>
          </a:p>
          <a:p>
            <a:pPr marL="742950" lvl="1" indent="-285750">
              <a:buFont typeface="Arial" panose="020B0604020202020204" pitchFamily="34" charset="0"/>
              <a:buChar char="•"/>
            </a:pPr>
            <a:r>
              <a:rPr lang="en-AU" dirty="0"/>
              <a:t>Secondary Education Years 9-</a:t>
            </a:r>
          </a:p>
          <a:p>
            <a:endParaRPr lang="en-AU" dirty="0"/>
          </a:p>
          <a:p>
            <a:pPr marL="742950" lvl="1" indent="-285750">
              <a:buFont typeface="Arial" panose="020B0604020202020204" pitchFamily="34" charset="0"/>
              <a:buChar char="•"/>
            </a:pPr>
            <a:endParaRPr lang="en-AU" dirty="0"/>
          </a:p>
        </p:txBody>
      </p:sp>
    </p:spTree>
    <p:extLst>
      <p:ext uri="{BB962C8B-B14F-4D97-AF65-F5344CB8AC3E}">
        <p14:creationId xmlns:p14="http://schemas.microsoft.com/office/powerpoint/2010/main" val="876798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4717805" y="-1043521"/>
            <a:ext cx="6696075" cy="1909763"/>
          </a:xfrm>
        </p:spPr>
        <p:txBody>
          <a:bodyPr/>
          <a:lstStyle/>
          <a:p>
            <a:r>
              <a:rPr lang="en-AU" dirty="0"/>
              <a:t>Education Pt2</a:t>
            </a:r>
          </a:p>
        </p:txBody>
      </p:sp>
      <p:sp>
        <p:nvSpPr>
          <p:cNvPr id="4" name="Date Placeholder 3">
            <a:extLst>
              <a:ext uri="{FF2B5EF4-FFF2-40B4-BE49-F238E27FC236}">
                <a16:creationId xmlns:a16="http://schemas.microsoft.com/office/drawing/2014/main" id="{7C74303A-388A-B77B-2158-57E94EDF6951}"/>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B342DFCA-0E0E-D1E0-2C0E-F7B010F13896}"/>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E23444F8-D510-C4F5-3C1E-A71BE1E787B4}"/>
              </a:ext>
            </a:extLst>
          </p:cNvPr>
          <p:cNvSpPr>
            <a:spLocks noGrp="1"/>
          </p:cNvSpPr>
          <p:nvPr>
            <p:ph type="sldNum" sz="quarter" idx="12"/>
          </p:nvPr>
        </p:nvSpPr>
        <p:spPr/>
        <p:txBody>
          <a:bodyPr/>
          <a:lstStyle/>
          <a:p>
            <a:fld id="{A49DFD55-3C28-40EF-9E31-A92D2E4017FF}" type="slidenum">
              <a:rPr lang="en-US" smtClean="0"/>
              <a:pPr/>
              <a:t>11</a:t>
            </a:fld>
            <a:endParaRPr lang="en-US" dirty="0"/>
          </a:p>
        </p:txBody>
      </p:sp>
      <p:sp>
        <p:nvSpPr>
          <p:cNvPr id="7" name="TextBox 6">
            <a:extLst>
              <a:ext uri="{FF2B5EF4-FFF2-40B4-BE49-F238E27FC236}">
                <a16:creationId xmlns:a16="http://schemas.microsoft.com/office/drawing/2014/main" id="{E338506D-06F1-A7FF-98E1-84E692D5844E}"/>
              </a:ext>
            </a:extLst>
          </p:cNvPr>
          <p:cNvSpPr txBox="1"/>
          <p:nvPr/>
        </p:nvSpPr>
        <p:spPr>
          <a:xfrm>
            <a:off x="4676774" y="1120676"/>
            <a:ext cx="6696075" cy="2308324"/>
          </a:xfrm>
          <a:prstGeom prst="rect">
            <a:avLst/>
          </a:prstGeom>
          <a:noFill/>
        </p:spPr>
        <p:txBody>
          <a:bodyPr wrap="square" rtlCol="0">
            <a:spAutoFit/>
          </a:bodyPr>
          <a:lstStyle/>
          <a:p>
            <a:r>
              <a:rPr lang="en-AU" dirty="0"/>
              <a:t>Methodology</a:t>
            </a:r>
          </a:p>
          <a:p>
            <a:pPr marL="285750" indent="-285750">
              <a:buFont typeface="Arial" panose="020B0604020202020204" pitchFamily="34" charset="0"/>
              <a:buChar char="•"/>
            </a:pPr>
            <a:r>
              <a:rPr lang="en-AU" dirty="0"/>
              <a:t>Assigned a multiplier to each level of education, increasing with each level of education achieved</a:t>
            </a:r>
          </a:p>
          <a:p>
            <a:pPr marL="285750" indent="-285750">
              <a:buFont typeface="Arial" panose="020B0604020202020204" pitchFamily="34" charset="0"/>
              <a:buChar char="•"/>
            </a:pPr>
            <a:r>
              <a:rPr lang="en-AU" dirty="0"/>
              <a:t>Create an education score for each postcode by summing the multiplied outputs</a:t>
            </a:r>
          </a:p>
          <a:p>
            <a:pPr marL="285750" indent="-285750">
              <a:buFont typeface="Arial" panose="020B0604020202020204" pitchFamily="34" charset="0"/>
              <a:buChar char="•"/>
            </a:pPr>
            <a:r>
              <a:rPr lang="en-AU" dirty="0"/>
              <a:t>Plot education score vs electric car prevalence</a:t>
            </a:r>
          </a:p>
          <a:p>
            <a:endParaRPr lang="en-AU" dirty="0"/>
          </a:p>
          <a:p>
            <a:pPr marL="742950" lvl="1" indent="-285750">
              <a:buFont typeface="Arial" panose="020B0604020202020204" pitchFamily="34" charset="0"/>
              <a:buChar char="•"/>
            </a:pPr>
            <a:endParaRPr lang="en-AU" dirty="0"/>
          </a:p>
        </p:txBody>
      </p:sp>
      <p:pic>
        <p:nvPicPr>
          <p:cNvPr id="10" name="Picture 9">
            <a:extLst>
              <a:ext uri="{FF2B5EF4-FFF2-40B4-BE49-F238E27FC236}">
                <a16:creationId xmlns:a16="http://schemas.microsoft.com/office/drawing/2014/main" id="{12DF45F3-BA02-67E4-F45A-1B1DF4383CE2}"/>
              </a:ext>
            </a:extLst>
          </p:cNvPr>
          <p:cNvPicPr>
            <a:picLocks noChangeAspect="1"/>
          </p:cNvPicPr>
          <p:nvPr/>
        </p:nvPicPr>
        <p:blipFill>
          <a:blip r:embed="rId3"/>
          <a:stretch>
            <a:fillRect/>
          </a:stretch>
        </p:blipFill>
        <p:spPr>
          <a:xfrm>
            <a:off x="474783" y="3205668"/>
            <a:ext cx="11199251" cy="3019285"/>
          </a:xfrm>
          <a:prstGeom prst="rect">
            <a:avLst/>
          </a:prstGeom>
        </p:spPr>
      </p:pic>
    </p:spTree>
    <p:extLst>
      <p:ext uri="{BB962C8B-B14F-4D97-AF65-F5344CB8AC3E}">
        <p14:creationId xmlns:p14="http://schemas.microsoft.com/office/powerpoint/2010/main" val="3985404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365125"/>
            <a:ext cx="10515600" cy="1325563"/>
          </a:xfrm>
        </p:spPr>
        <p:txBody>
          <a:bodyPr/>
          <a:lstStyle/>
          <a:p>
            <a:r>
              <a:rPr lang="en-US" dirty="0"/>
              <a:t>Output for Education Score</a:t>
            </a:r>
          </a:p>
        </p:txBody>
      </p:sp>
      <p:pic>
        <p:nvPicPr>
          <p:cNvPr id="5" name="Picture 4">
            <a:extLst>
              <a:ext uri="{FF2B5EF4-FFF2-40B4-BE49-F238E27FC236}">
                <a16:creationId xmlns:a16="http://schemas.microsoft.com/office/drawing/2014/main" id="{9BED92F8-1EDA-71B9-EAD4-49622B81544A}"/>
              </a:ext>
            </a:extLst>
          </p:cNvPr>
          <p:cNvPicPr>
            <a:picLocks noChangeAspect="1"/>
          </p:cNvPicPr>
          <p:nvPr/>
        </p:nvPicPr>
        <p:blipFill>
          <a:blip r:embed="rId3"/>
          <a:stretch>
            <a:fillRect/>
          </a:stretch>
        </p:blipFill>
        <p:spPr>
          <a:xfrm>
            <a:off x="3176587" y="1604962"/>
            <a:ext cx="5713413" cy="4114239"/>
          </a:xfrm>
          <a:prstGeom prst="rect">
            <a:avLst/>
          </a:prstGeom>
        </p:spPr>
      </p:pic>
    </p:spTree>
    <p:extLst>
      <p:ext uri="{BB962C8B-B14F-4D97-AF65-F5344CB8AC3E}">
        <p14:creationId xmlns:p14="http://schemas.microsoft.com/office/powerpoint/2010/main" val="2303579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3DFE17A-EE89-F76D-6661-B2E9ACFF13BC}"/>
              </a:ext>
            </a:extLst>
          </p:cNvPr>
          <p:cNvPicPr>
            <a:picLocks noChangeAspect="1"/>
          </p:cNvPicPr>
          <p:nvPr/>
        </p:nvPicPr>
        <p:blipFill>
          <a:blip r:embed="rId3">
            <a:alphaModFix amt="20000"/>
          </a:blip>
          <a:stretch>
            <a:fillRect/>
          </a:stretch>
        </p:blipFill>
        <p:spPr>
          <a:xfrm>
            <a:off x="3068637" y="1744662"/>
            <a:ext cx="5713413" cy="4114239"/>
          </a:xfrm>
          <a:prstGeom prst="rect">
            <a:avLst/>
          </a:prstGeom>
        </p:spPr>
      </p:pic>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517906" y="317623"/>
            <a:ext cx="5111750" cy="1204912"/>
          </a:xfrm>
        </p:spPr>
        <p:txBody>
          <a:bodyPr/>
          <a:lstStyle/>
          <a:p>
            <a:r>
              <a:rPr lang="en-US" dirty="0"/>
              <a:t>Output analysis</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
        <p:nvSpPr>
          <p:cNvPr id="8" name="Content Placeholder 3">
            <a:extLst>
              <a:ext uri="{FF2B5EF4-FFF2-40B4-BE49-F238E27FC236}">
                <a16:creationId xmlns:a16="http://schemas.microsoft.com/office/drawing/2014/main" id="{2261E57D-5BD5-BD41-DC91-55F041114F51}"/>
              </a:ext>
            </a:extLst>
          </p:cNvPr>
          <p:cNvSpPr txBox="1">
            <a:spLocks/>
          </p:cNvSpPr>
          <p:nvPr/>
        </p:nvSpPr>
        <p:spPr>
          <a:xfrm>
            <a:off x="1619250" y="3506360"/>
            <a:ext cx="3924300" cy="19978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9" name="Text Placeholder 4">
            <a:extLst>
              <a:ext uri="{FF2B5EF4-FFF2-40B4-BE49-F238E27FC236}">
                <a16:creationId xmlns:a16="http://schemas.microsoft.com/office/drawing/2014/main" id="{1A01D91E-E831-7042-1C65-A7A1839CAE16}"/>
              </a:ext>
            </a:extLst>
          </p:cNvPr>
          <p:cNvSpPr txBox="1">
            <a:spLocks/>
          </p:cNvSpPr>
          <p:nvPr/>
        </p:nvSpPr>
        <p:spPr>
          <a:xfrm>
            <a:off x="7410172" y="2580051"/>
            <a:ext cx="3943627"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Conclusions</a:t>
            </a:r>
          </a:p>
        </p:txBody>
      </p:sp>
      <p:sp>
        <p:nvSpPr>
          <p:cNvPr id="10" name="Content Placeholder 5">
            <a:extLst>
              <a:ext uri="{FF2B5EF4-FFF2-40B4-BE49-F238E27FC236}">
                <a16:creationId xmlns:a16="http://schemas.microsoft.com/office/drawing/2014/main" id="{83FCB74D-99A8-25EA-71C4-5F75F86C47B8}"/>
              </a:ext>
            </a:extLst>
          </p:cNvPr>
          <p:cNvSpPr txBox="1">
            <a:spLocks/>
          </p:cNvSpPr>
          <p:nvPr/>
        </p:nvSpPr>
        <p:spPr>
          <a:xfrm>
            <a:off x="7410173" y="3454037"/>
            <a:ext cx="4192105" cy="2902313"/>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lot of the data consists of many low population post codes</a:t>
            </a:r>
          </a:p>
          <a:p>
            <a:r>
              <a:rPr lang="en-US" dirty="0"/>
              <a:t>Pulled postcode info via matthewproctor.com to apply filters for rural and metro postcodes</a:t>
            </a:r>
          </a:p>
          <a:p>
            <a:r>
              <a:rPr lang="en-US" dirty="0"/>
              <a:t>Applied a filter for over 5000 vehicles</a:t>
            </a:r>
          </a:p>
          <a:p>
            <a:pPr lvl="1"/>
            <a:r>
              <a:rPr lang="en-US" dirty="0"/>
              <a:t>For postcodes below 5000 vehicles most postcodes have 0 electric vehicles, many postcodes have single digit vehicle counts. This is likely due to infrastructural issues</a:t>
            </a:r>
          </a:p>
          <a:p>
            <a:pPr lvl="1"/>
            <a:r>
              <a:rPr lang="en-US" dirty="0"/>
              <a:t>For postcodes above 10000 vehicles correlation becomes strong (r value=0.68) but we lose too many relevant data points</a:t>
            </a:r>
          </a:p>
          <a:p>
            <a:endParaRPr lang="en-US" dirty="0"/>
          </a:p>
          <a:p>
            <a:endParaRPr lang="en-US" dirty="0"/>
          </a:p>
        </p:txBody>
      </p:sp>
      <p:sp>
        <p:nvSpPr>
          <p:cNvPr id="3" name="Text Placeholder 4">
            <a:extLst>
              <a:ext uri="{FF2B5EF4-FFF2-40B4-BE49-F238E27FC236}">
                <a16:creationId xmlns:a16="http://schemas.microsoft.com/office/drawing/2014/main" id="{FCECDE44-F300-822C-E773-922F904BD977}"/>
              </a:ext>
            </a:extLst>
          </p:cNvPr>
          <p:cNvSpPr txBox="1">
            <a:spLocks/>
          </p:cNvSpPr>
          <p:nvPr/>
        </p:nvSpPr>
        <p:spPr>
          <a:xfrm>
            <a:off x="1619250" y="2682448"/>
            <a:ext cx="3943627"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Line of Best Fit</a:t>
            </a:r>
          </a:p>
        </p:txBody>
      </p:sp>
      <p:sp>
        <p:nvSpPr>
          <p:cNvPr id="12" name="Content Placeholder 5">
            <a:extLst>
              <a:ext uri="{FF2B5EF4-FFF2-40B4-BE49-F238E27FC236}">
                <a16:creationId xmlns:a16="http://schemas.microsoft.com/office/drawing/2014/main" id="{1ED65843-0066-DC2B-A30E-75AE991B7407}"/>
              </a:ext>
            </a:extLst>
          </p:cNvPr>
          <p:cNvSpPr txBox="1">
            <a:spLocks/>
          </p:cNvSpPr>
          <p:nvPr/>
        </p:nvSpPr>
        <p:spPr>
          <a:xfrm>
            <a:off x="1370772" y="3506360"/>
            <a:ext cx="4192105" cy="2902313"/>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Our line of best fit shows a positive correlation between higher levels of education and electric vehicle adaptation</a:t>
            </a:r>
          </a:p>
          <a:p>
            <a:r>
              <a:rPr lang="en-US" dirty="0"/>
              <a:t>R value of 0.259 is relatively low </a:t>
            </a:r>
          </a:p>
        </p:txBody>
      </p:sp>
    </p:spTree>
    <p:extLst>
      <p:ext uri="{BB962C8B-B14F-4D97-AF65-F5344CB8AC3E}">
        <p14:creationId xmlns:p14="http://schemas.microsoft.com/office/powerpoint/2010/main" val="2153988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365125"/>
            <a:ext cx="10515600" cy="1325563"/>
          </a:xfrm>
        </p:spPr>
        <p:txBody>
          <a:bodyPr/>
          <a:lstStyle/>
          <a:p>
            <a:r>
              <a:rPr lang="en-US" dirty="0"/>
              <a:t>Output for Education Score</a:t>
            </a:r>
          </a:p>
        </p:txBody>
      </p:sp>
      <p:sp>
        <p:nvSpPr>
          <p:cNvPr id="5" name="TextBox 4">
            <a:extLst>
              <a:ext uri="{FF2B5EF4-FFF2-40B4-BE49-F238E27FC236}">
                <a16:creationId xmlns:a16="http://schemas.microsoft.com/office/drawing/2014/main" id="{C5B3F24E-44DD-B4B6-F7F2-6F1189ED116B}"/>
              </a:ext>
            </a:extLst>
          </p:cNvPr>
          <p:cNvSpPr txBox="1"/>
          <p:nvPr/>
        </p:nvSpPr>
        <p:spPr>
          <a:xfrm>
            <a:off x="4038600" y="4109800"/>
            <a:ext cx="3856383" cy="369332"/>
          </a:xfrm>
          <a:prstGeom prst="rect">
            <a:avLst/>
          </a:prstGeom>
          <a:noFill/>
        </p:spPr>
        <p:txBody>
          <a:bodyPr wrap="square" rtlCol="0">
            <a:spAutoFit/>
          </a:bodyPr>
          <a:lstStyle/>
          <a:p>
            <a:r>
              <a:rPr lang="en-AU" dirty="0"/>
              <a:t>Metro Postcodes, Population &gt; 5000</a:t>
            </a:r>
          </a:p>
        </p:txBody>
      </p:sp>
      <p:sp>
        <p:nvSpPr>
          <p:cNvPr id="14" name="TextBox 13">
            <a:extLst>
              <a:ext uri="{FF2B5EF4-FFF2-40B4-BE49-F238E27FC236}">
                <a16:creationId xmlns:a16="http://schemas.microsoft.com/office/drawing/2014/main" id="{6DE09598-4EE0-C958-3FDE-EB2484F972DE}"/>
              </a:ext>
            </a:extLst>
          </p:cNvPr>
          <p:cNvSpPr txBox="1"/>
          <p:nvPr/>
        </p:nvSpPr>
        <p:spPr>
          <a:xfrm>
            <a:off x="8242851" y="4109800"/>
            <a:ext cx="3856383" cy="369332"/>
          </a:xfrm>
          <a:prstGeom prst="rect">
            <a:avLst/>
          </a:prstGeom>
          <a:noFill/>
        </p:spPr>
        <p:txBody>
          <a:bodyPr wrap="square" rtlCol="0">
            <a:spAutoFit/>
          </a:bodyPr>
          <a:lstStyle/>
          <a:p>
            <a:r>
              <a:rPr lang="en-AU" dirty="0"/>
              <a:t>Rural Postcodes, Population &gt; 5000</a:t>
            </a:r>
          </a:p>
        </p:txBody>
      </p:sp>
      <p:sp>
        <p:nvSpPr>
          <p:cNvPr id="16" name="TextBox 15">
            <a:extLst>
              <a:ext uri="{FF2B5EF4-FFF2-40B4-BE49-F238E27FC236}">
                <a16:creationId xmlns:a16="http://schemas.microsoft.com/office/drawing/2014/main" id="{E848BD8A-D45C-2C6D-F9FD-BAD099B3AC8D}"/>
              </a:ext>
            </a:extLst>
          </p:cNvPr>
          <p:cNvSpPr txBox="1"/>
          <p:nvPr/>
        </p:nvSpPr>
        <p:spPr>
          <a:xfrm>
            <a:off x="402121" y="4109800"/>
            <a:ext cx="3856383" cy="369332"/>
          </a:xfrm>
          <a:prstGeom prst="rect">
            <a:avLst/>
          </a:prstGeom>
          <a:noFill/>
        </p:spPr>
        <p:txBody>
          <a:bodyPr wrap="square" rtlCol="0">
            <a:spAutoFit/>
          </a:bodyPr>
          <a:lstStyle/>
          <a:p>
            <a:r>
              <a:rPr lang="en-AU" dirty="0"/>
              <a:t>All Postcodes</a:t>
            </a:r>
          </a:p>
        </p:txBody>
      </p:sp>
      <p:pic>
        <p:nvPicPr>
          <p:cNvPr id="4" name="Picture 3">
            <a:extLst>
              <a:ext uri="{FF2B5EF4-FFF2-40B4-BE49-F238E27FC236}">
                <a16:creationId xmlns:a16="http://schemas.microsoft.com/office/drawing/2014/main" id="{3831D905-7AC3-89FA-1BA4-F48DFB5F83F7}"/>
              </a:ext>
            </a:extLst>
          </p:cNvPr>
          <p:cNvPicPr>
            <a:picLocks noChangeAspect="1"/>
          </p:cNvPicPr>
          <p:nvPr/>
        </p:nvPicPr>
        <p:blipFill>
          <a:blip r:embed="rId3"/>
          <a:stretch>
            <a:fillRect/>
          </a:stretch>
        </p:blipFill>
        <p:spPr>
          <a:xfrm>
            <a:off x="0" y="1477472"/>
            <a:ext cx="3743325" cy="2695575"/>
          </a:xfrm>
          <a:prstGeom prst="rect">
            <a:avLst/>
          </a:prstGeom>
        </p:spPr>
      </p:pic>
      <p:pic>
        <p:nvPicPr>
          <p:cNvPr id="8" name="Picture 7">
            <a:extLst>
              <a:ext uri="{FF2B5EF4-FFF2-40B4-BE49-F238E27FC236}">
                <a16:creationId xmlns:a16="http://schemas.microsoft.com/office/drawing/2014/main" id="{D68FB28C-A06E-88EA-F628-5ACB451CF57E}"/>
              </a:ext>
            </a:extLst>
          </p:cNvPr>
          <p:cNvPicPr>
            <a:picLocks noChangeAspect="1"/>
          </p:cNvPicPr>
          <p:nvPr/>
        </p:nvPicPr>
        <p:blipFill>
          <a:blip r:embed="rId4"/>
          <a:stretch>
            <a:fillRect/>
          </a:stretch>
        </p:blipFill>
        <p:spPr>
          <a:xfrm>
            <a:off x="3890850" y="1477472"/>
            <a:ext cx="3676650" cy="2695575"/>
          </a:xfrm>
          <a:prstGeom prst="rect">
            <a:avLst/>
          </a:prstGeom>
        </p:spPr>
      </p:pic>
      <p:pic>
        <p:nvPicPr>
          <p:cNvPr id="13" name="Picture 12">
            <a:extLst>
              <a:ext uri="{FF2B5EF4-FFF2-40B4-BE49-F238E27FC236}">
                <a16:creationId xmlns:a16="http://schemas.microsoft.com/office/drawing/2014/main" id="{ABD6289B-FE1E-CE8D-0C2B-1DDE81C211F0}"/>
              </a:ext>
            </a:extLst>
          </p:cNvPr>
          <p:cNvPicPr>
            <a:picLocks noChangeAspect="1"/>
          </p:cNvPicPr>
          <p:nvPr/>
        </p:nvPicPr>
        <p:blipFill>
          <a:blip r:embed="rId5"/>
          <a:stretch>
            <a:fillRect/>
          </a:stretch>
        </p:blipFill>
        <p:spPr>
          <a:xfrm>
            <a:off x="8242851" y="1477472"/>
            <a:ext cx="3714750" cy="2695575"/>
          </a:xfrm>
          <a:prstGeom prst="rect">
            <a:avLst/>
          </a:prstGeom>
        </p:spPr>
      </p:pic>
    </p:spTree>
    <p:extLst>
      <p:ext uri="{BB962C8B-B14F-4D97-AF65-F5344CB8AC3E}">
        <p14:creationId xmlns:p14="http://schemas.microsoft.com/office/powerpoint/2010/main" val="62917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4676774" y="136525"/>
            <a:ext cx="6696075" cy="1264383"/>
          </a:xfrm>
        </p:spPr>
        <p:txBody>
          <a:bodyPr/>
          <a:lstStyle/>
          <a:p>
            <a:r>
              <a:rPr lang="en-AU" dirty="0"/>
              <a:t>Case study </a:t>
            </a:r>
          </a:p>
        </p:txBody>
      </p:sp>
      <p:sp>
        <p:nvSpPr>
          <p:cNvPr id="7" name="TextBox 6">
            <a:extLst>
              <a:ext uri="{FF2B5EF4-FFF2-40B4-BE49-F238E27FC236}">
                <a16:creationId xmlns:a16="http://schemas.microsoft.com/office/drawing/2014/main" id="{E338506D-06F1-A7FF-98E1-84E692D5844E}"/>
              </a:ext>
            </a:extLst>
          </p:cNvPr>
          <p:cNvSpPr txBox="1"/>
          <p:nvPr/>
        </p:nvSpPr>
        <p:spPr>
          <a:xfrm>
            <a:off x="4657725" y="1457803"/>
            <a:ext cx="6696075" cy="4955203"/>
          </a:xfrm>
          <a:prstGeom prst="rect">
            <a:avLst/>
          </a:prstGeom>
          <a:noFill/>
        </p:spPr>
        <p:txBody>
          <a:bodyPr wrap="square" rtlCol="0">
            <a:spAutoFit/>
          </a:bodyPr>
          <a:lstStyle/>
          <a:p>
            <a:r>
              <a:rPr lang="en-AU" dirty="0"/>
              <a:t>Outlier dive</a:t>
            </a:r>
          </a:p>
          <a:p>
            <a:pPr marL="285750" indent="-285750">
              <a:buFont typeface="Arial" panose="020B0604020202020204" pitchFamily="34" charset="0"/>
              <a:buChar char="•"/>
            </a:pPr>
            <a:r>
              <a:rPr lang="en-AU" dirty="0"/>
              <a:t>The 4 highest EV% outliers in combined dataset are removed by the filters</a:t>
            </a:r>
          </a:p>
          <a:p>
            <a:pPr marL="742950" lvl="1" indent="-285750">
              <a:buFont typeface="Arial" panose="020B0604020202020204" pitchFamily="34" charset="0"/>
              <a:buChar char="•"/>
            </a:pPr>
            <a:r>
              <a:rPr lang="en-AU" dirty="0"/>
              <a:t>Postcode 3026-10.12% Laverton North, VIC</a:t>
            </a:r>
          </a:p>
          <a:p>
            <a:pPr marL="1200150" lvl="2" indent="-285750">
              <a:buFont typeface="Arial" panose="020B0604020202020204" pitchFamily="34" charset="0"/>
              <a:buChar char="•"/>
            </a:pPr>
            <a:r>
              <a:rPr lang="en-AU" sz="1400" dirty="0"/>
              <a:t>4600 Vehicles</a:t>
            </a:r>
          </a:p>
          <a:p>
            <a:pPr marL="1200150" lvl="2" indent="-285750">
              <a:buFont typeface="Arial" panose="020B0604020202020204" pitchFamily="34" charset="0"/>
              <a:buChar char="•"/>
            </a:pPr>
            <a:r>
              <a:rPr lang="en-AU" sz="1400" dirty="0"/>
              <a:t>Location of former Toyota manufacturing plant, now a hydrogen refuelling facility</a:t>
            </a:r>
          </a:p>
          <a:p>
            <a:pPr marL="1200150" lvl="2" indent="-285750">
              <a:buFont typeface="Arial" panose="020B0604020202020204" pitchFamily="34" charset="0"/>
              <a:buChar char="•"/>
            </a:pPr>
            <a:r>
              <a:rPr lang="en-AU" sz="1400" dirty="0"/>
              <a:t>Toyota Mirai sedans were distributed locally as part of the company’s trial program, with easy access to EV refuelling at Toyota’s nearby station</a:t>
            </a:r>
          </a:p>
          <a:p>
            <a:pPr marL="742950" lvl="1" indent="-285750">
              <a:buFont typeface="Arial" panose="020B0604020202020204" pitchFamily="34" charset="0"/>
              <a:buChar char="•"/>
            </a:pPr>
            <a:r>
              <a:rPr lang="en-AU" dirty="0"/>
              <a:t>Postcode 6462-9.68% Minnivale WA</a:t>
            </a:r>
          </a:p>
          <a:p>
            <a:pPr marL="1200150" lvl="2" indent="-285750">
              <a:buFont typeface="Arial" panose="020B0604020202020204" pitchFamily="34" charset="0"/>
              <a:buChar char="•"/>
            </a:pPr>
            <a:r>
              <a:rPr lang="en-AU" sz="1400" dirty="0"/>
              <a:t>31 Vehicles</a:t>
            </a:r>
          </a:p>
          <a:p>
            <a:pPr marL="1200150" lvl="2" indent="-285750">
              <a:buFont typeface="Arial" panose="020B0604020202020204" pitchFamily="34" charset="0"/>
              <a:buChar char="•"/>
            </a:pPr>
            <a:r>
              <a:rPr lang="en-AU" sz="1400" dirty="0"/>
              <a:t>3 Evs </a:t>
            </a:r>
          </a:p>
          <a:p>
            <a:pPr marL="742950" lvl="1" indent="-285750">
              <a:buFont typeface="Arial" panose="020B0604020202020204" pitchFamily="34" charset="0"/>
              <a:buChar char="•"/>
            </a:pPr>
            <a:r>
              <a:rPr lang="en-AU" dirty="0"/>
              <a:t>Postcode 2308-3.82% Newcastle NSW</a:t>
            </a:r>
          </a:p>
          <a:p>
            <a:pPr marL="1200150" lvl="2" indent="-285750">
              <a:buFont typeface="Arial" panose="020B0604020202020204" pitchFamily="34" charset="0"/>
              <a:buChar char="•"/>
            </a:pPr>
            <a:r>
              <a:rPr lang="en-AU" sz="1400" dirty="0"/>
              <a:t>157 Vehicles</a:t>
            </a:r>
          </a:p>
          <a:p>
            <a:pPr marL="742950" lvl="1" indent="-285750">
              <a:buFont typeface="Arial" panose="020B0604020202020204" pitchFamily="34" charset="0"/>
              <a:buChar char="•"/>
            </a:pPr>
            <a:r>
              <a:rPr lang="en-AU" dirty="0"/>
              <a:t>Postcode 2609-3.35% Fyshwick ACT</a:t>
            </a:r>
          </a:p>
          <a:p>
            <a:pPr marL="1200150" lvl="2" indent="-285750">
              <a:buFont typeface="Arial" panose="020B0604020202020204" pitchFamily="34" charset="0"/>
              <a:buChar char="•"/>
            </a:pPr>
            <a:r>
              <a:rPr lang="en-AU" sz="1400" dirty="0"/>
              <a:t>4900</a:t>
            </a:r>
          </a:p>
          <a:p>
            <a:pPr marL="1200150" lvl="2" indent="-285750">
              <a:buFont typeface="Arial" panose="020B0604020202020204" pitchFamily="34" charset="0"/>
              <a:buChar char="•"/>
            </a:pPr>
            <a:r>
              <a:rPr lang="en-AU" sz="1400" dirty="0"/>
              <a:t>Significant data point that gets dropped </a:t>
            </a:r>
          </a:p>
          <a:p>
            <a:endParaRPr lang="en-AU" dirty="0"/>
          </a:p>
          <a:p>
            <a:pPr marL="742950" lvl="1" indent="-285750">
              <a:buFont typeface="Arial" panose="020B0604020202020204" pitchFamily="34" charset="0"/>
              <a:buChar char="•"/>
            </a:pPr>
            <a:endParaRPr lang="en-AU" dirty="0"/>
          </a:p>
        </p:txBody>
      </p:sp>
      <p:pic>
        <p:nvPicPr>
          <p:cNvPr id="1026" name="Picture 2" descr="Toyota | Australian Olympic Committee">
            <a:extLst>
              <a:ext uri="{FF2B5EF4-FFF2-40B4-BE49-F238E27FC236}">
                <a16:creationId xmlns:a16="http://schemas.microsoft.com/office/drawing/2014/main" id="{555151C4-AC72-4AC6-7EF3-62FE46A21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025" y="1688123"/>
            <a:ext cx="2762601" cy="2347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903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Income Analysis</a:t>
            </a:r>
          </a:p>
        </p:txBody>
      </p:sp>
    </p:spTree>
    <p:extLst>
      <p:ext uri="{BB962C8B-B14F-4D97-AF65-F5344CB8AC3E}">
        <p14:creationId xmlns:p14="http://schemas.microsoft.com/office/powerpoint/2010/main" val="2841922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4676774" y="1250224"/>
            <a:ext cx="6696075" cy="678229"/>
          </a:xfrm>
        </p:spPr>
        <p:txBody>
          <a:bodyPr/>
          <a:lstStyle/>
          <a:p>
            <a:r>
              <a:rPr lang="en-AU" dirty="0"/>
              <a:t>Income Pt1</a:t>
            </a:r>
          </a:p>
        </p:txBody>
      </p:sp>
      <p:sp>
        <p:nvSpPr>
          <p:cNvPr id="7" name="TextBox 6">
            <a:extLst>
              <a:ext uri="{FF2B5EF4-FFF2-40B4-BE49-F238E27FC236}">
                <a16:creationId xmlns:a16="http://schemas.microsoft.com/office/drawing/2014/main" id="{E338506D-06F1-A7FF-98E1-84E692D5844E}"/>
              </a:ext>
            </a:extLst>
          </p:cNvPr>
          <p:cNvSpPr txBox="1"/>
          <p:nvPr/>
        </p:nvSpPr>
        <p:spPr>
          <a:xfrm>
            <a:off x="4676774" y="2051539"/>
            <a:ext cx="6696075" cy="2862322"/>
          </a:xfrm>
          <a:prstGeom prst="rect">
            <a:avLst/>
          </a:prstGeom>
          <a:noFill/>
        </p:spPr>
        <p:txBody>
          <a:bodyPr wrap="square" rtlCol="0">
            <a:spAutoFit/>
          </a:bodyPr>
          <a:lstStyle/>
          <a:p>
            <a:r>
              <a:rPr lang="en-AU" dirty="0"/>
              <a:t>Problem</a:t>
            </a:r>
          </a:p>
          <a:p>
            <a:pPr marL="285750" indent="-285750">
              <a:buFont typeface="Arial" panose="020B0604020202020204" pitchFamily="34" charset="0"/>
              <a:buChar char="•"/>
            </a:pPr>
            <a:r>
              <a:rPr lang="en-AU" dirty="0"/>
              <a:t>Needed to create an x axis to plot representing income levels </a:t>
            </a:r>
          </a:p>
          <a:p>
            <a:r>
              <a:rPr lang="en-AU" dirty="0"/>
              <a:t>Solution</a:t>
            </a:r>
          </a:p>
          <a:p>
            <a:pPr marL="285750" indent="-285750">
              <a:buFont typeface="Arial" panose="020B0604020202020204" pitchFamily="34" charset="0"/>
              <a:buChar char="•"/>
            </a:pPr>
            <a:r>
              <a:rPr lang="en-AU" dirty="0"/>
              <a:t>Median while more useful than in education, still has binned data, largely resulting in shared medians</a:t>
            </a:r>
          </a:p>
          <a:p>
            <a:pPr marL="285750" indent="-285750">
              <a:buFont typeface="Arial" panose="020B0604020202020204" pitchFamily="34" charset="0"/>
              <a:buChar char="•"/>
            </a:pPr>
            <a:r>
              <a:rPr lang="en-AU" dirty="0"/>
              <a:t>Devise a score/rating for each postcode</a:t>
            </a:r>
          </a:p>
          <a:p>
            <a:r>
              <a:rPr lang="en-AU" dirty="0"/>
              <a:t>Methodology</a:t>
            </a:r>
          </a:p>
          <a:p>
            <a:pPr marL="285750" indent="-285750">
              <a:buFont typeface="Arial" panose="020B0604020202020204" pitchFamily="34" charset="0"/>
              <a:buChar char="•"/>
            </a:pPr>
            <a:r>
              <a:rPr lang="en-AU" dirty="0"/>
              <a:t>Processed ABS </a:t>
            </a:r>
            <a:r>
              <a:rPr lang="en-AU" dirty="0" err="1"/>
              <a:t>dataframe</a:t>
            </a:r>
            <a:r>
              <a:rPr lang="en-AU" dirty="0"/>
              <a:t> to show percentages of residents with each level of income under the provided levels</a:t>
            </a:r>
          </a:p>
          <a:p>
            <a:pPr marL="742950" lvl="1" indent="-285750">
              <a:buFont typeface="Arial" panose="020B0604020202020204" pitchFamily="34" charset="0"/>
              <a:buChar char="•"/>
            </a:pPr>
            <a:endParaRPr lang="en-AU" dirty="0"/>
          </a:p>
        </p:txBody>
      </p:sp>
    </p:spTree>
    <p:extLst>
      <p:ext uri="{BB962C8B-B14F-4D97-AF65-F5344CB8AC3E}">
        <p14:creationId xmlns:p14="http://schemas.microsoft.com/office/powerpoint/2010/main" val="1003451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4676774" y="-1129567"/>
            <a:ext cx="6696075" cy="1909763"/>
          </a:xfrm>
        </p:spPr>
        <p:txBody>
          <a:bodyPr/>
          <a:lstStyle/>
          <a:p>
            <a:r>
              <a:rPr lang="en-AU" dirty="0"/>
              <a:t>Income Pt2</a:t>
            </a:r>
          </a:p>
        </p:txBody>
      </p:sp>
      <p:sp>
        <p:nvSpPr>
          <p:cNvPr id="7" name="TextBox 6">
            <a:extLst>
              <a:ext uri="{FF2B5EF4-FFF2-40B4-BE49-F238E27FC236}">
                <a16:creationId xmlns:a16="http://schemas.microsoft.com/office/drawing/2014/main" id="{E338506D-06F1-A7FF-98E1-84E692D5844E}"/>
              </a:ext>
            </a:extLst>
          </p:cNvPr>
          <p:cNvSpPr txBox="1"/>
          <p:nvPr/>
        </p:nvSpPr>
        <p:spPr>
          <a:xfrm>
            <a:off x="4676774" y="1277815"/>
            <a:ext cx="6696075" cy="2308324"/>
          </a:xfrm>
          <a:prstGeom prst="rect">
            <a:avLst/>
          </a:prstGeom>
          <a:noFill/>
        </p:spPr>
        <p:txBody>
          <a:bodyPr wrap="square" rtlCol="0">
            <a:spAutoFit/>
          </a:bodyPr>
          <a:lstStyle/>
          <a:p>
            <a:r>
              <a:rPr lang="en-AU" dirty="0"/>
              <a:t>Methodology</a:t>
            </a:r>
          </a:p>
          <a:p>
            <a:pPr marL="285750" indent="-285750">
              <a:buFont typeface="Arial" panose="020B0604020202020204" pitchFamily="34" charset="0"/>
              <a:buChar char="•"/>
            </a:pPr>
            <a:r>
              <a:rPr lang="en-AU" dirty="0"/>
              <a:t>Assigned a multiplier to each level of income, increasing with each level of income</a:t>
            </a:r>
          </a:p>
          <a:p>
            <a:pPr marL="285750" indent="-285750">
              <a:buFont typeface="Arial" panose="020B0604020202020204" pitchFamily="34" charset="0"/>
              <a:buChar char="•"/>
            </a:pPr>
            <a:r>
              <a:rPr lang="en-AU" dirty="0"/>
              <a:t>Create an income score for each postcode by summing the multiplied outputs</a:t>
            </a:r>
          </a:p>
          <a:p>
            <a:pPr marL="285750" indent="-285750">
              <a:buFont typeface="Arial" panose="020B0604020202020204" pitchFamily="34" charset="0"/>
              <a:buChar char="•"/>
            </a:pPr>
            <a:r>
              <a:rPr lang="en-AU" dirty="0"/>
              <a:t>Plot income score vs electric car prevalence</a:t>
            </a:r>
          </a:p>
          <a:p>
            <a:endParaRPr lang="en-AU" dirty="0"/>
          </a:p>
          <a:p>
            <a:pPr marL="742950" lvl="1" indent="-285750">
              <a:buFont typeface="Arial" panose="020B0604020202020204" pitchFamily="34" charset="0"/>
              <a:buChar char="•"/>
            </a:pPr>
            <a:endParaRPr lang="en-AU" dirty="0"/>
          </a:p>
        </p:txBody>
      </p:sp>
      <p:pic>
        <p:nvPicPr>
          <p:cNvPr id="15" name="Picture 14">
            <a:extLst>
              <a:ext uri="{FF2B5EF4-FFF2-40B4-BE49-F238E27FC236}">
                <a16:creationId xmlns:a16="http://schemas.microsoft.com/office/drawing/2014/main" id="{0F054D59-C07E-CD99-7EB0-89B03F317870}"/>
              </a:ext>
            </a:extLst>
          </p:cNvPr>
          <p:cNvPicPr>
            <a:picLocks noChangeAspect="1"/>
          </p:cNvPicPr>
          <p:nvPr/>
        </p:nvPicPr>
        <p:blipFill>
          <a:blip r:embed="rId3"/>
          <a:stretch>
            <a:fillRect/>
          </a:stretch>
        </p:blipFill>
        <p:spPr>
          <a:xfrm>
            <a:off x="1344031" y="3282233"/>
            <a:ext cx="4043391" cy="3014296"/>
          </a:xfrm>
          <a:prstGeom prst="rect">
            <a:avLst/>
          </a:prstGeom>
        </p:spPr>
      </p:pic>
      <p:pic>
        <p:nvPicPr>
          <p:cNvPr id="17" name="Picture 16">
            <a:extLst>
              <a:ext uri="{FF2B5EF4-FFF2-40B4-BE49-F238E27FC236}">
                <a16:creationId xmlns:a16="http://schemas.microsoft.com/office/drawing/2014/main" id="{1C195998-86EB-4CC7-3240-563E6A24EAEA}"/>
              </a:ext>
            </a:extLst>
          </p:cNvPr>
          <p:cNvPicPr>
            <a:picLocks noChangeAspect="1"/>
          </p:cNvPicPr>
          <p:nvPr/>
        </p:nvPicPr>
        <p:blipFill>
          <a:blip r:embed="rId4"/>
          <a:stretch>
            <a:fillRect/>
          </a:stretch>
        </p:blipFill>
        <p:spPr>
          <a:xfrm>
            <a:off x="5791199" y="3277559"/>
            <a:ext cx="5281818" cy="3018970"/>
          </a:xfrm>
          <a:prstGeom prst="rect">
            <a:avLst/>
          </a:prstGeom>
        </p:spPr>
      </p:pic>
    </p:spTree>
    <p:extLst>
      <p:ext uri="{BB962C8B-B14F-4D97-AF65-F5344CB8AC3E}">
        <p14:creationId xmlns:p14="http://schemas.microsoft.com/office/powerpoint/2010/main" val="846236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365125"/>
            <a:ext cx="10515600" cy="1325563"/>
          </a:xfrm>
        </p:spPr>
        <p:txBody>
          <a:bodyPr/>
          <a:lstStyle/>
          <a:p>
            <a:r>
              <a:rPr lang="en-US" dirty="0"/>
              <a:t>Output for Income Score</a:t>
            </a:r>
          </a:p>
        </p:txBody>
      </p:sp>
      <p:pic>
        <p:nvPicPr>
          <p:cNvPr id="7" name="Picture 6">
            <a:extLst>
              <a:ext uri="{FF2B5EF4-FFF2-40B4-BE49-F238E27FC236}">
                <a16:creationId xmlns:a16="http://schemas.microsoft.com/office/drawing/2014/main" id="{25F99231-57EB-27EF-108D-4A4454A759CD}"/>
              </a:ext>
            </a:extLst>
          </p:cNvPr>
          <p:cNvPicPr>
            <a:picLocks noChangeAspect="1"/>
          </p:cNvPicPr>
          <p:nvPr/>
        </p:nvPicPr>
        <p:blipFill>
          <a:blip r:embed="rId3"/>
          <a:stretch>
            <a:fillRect/>
          </a:stretch>
        </p:blipFill>
        <p:spPr>
          <a:xfrm>
            <a:off x="3192780" y="1502400"/>
            <a:ext cx="5806439" cy="4181227"/>
          </a:xfrm>
          <a:prstGeom prst="rect">
            <a:avLst/>
          </a:prstGeom>
        </p:spPr>
      </p:pic>
    </p:spTree>
    <p:extLst>
      <p:ext uri="{BB962C8B-B14F-4D97-AF65-F5344CB8AC3E}">
        <p14:creationId xmlns:p14="http://schemas.microsoft.com/office/powerpoint/2010/main" val="2396872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latin typeface="Arial Black" panose="020B0604020202020204" pitchFamily="34" charset="0"/>
                <a:cs typeface="Arial Black" panose="020B0604020202020204" pitchFamily="34" charset="0"/>
              </a:rPr>
              <a:t>Goals</a:t>
            </a:r>
            <a:endParaRPr lang="en-US" dirty="0"/>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924176"/>
            <a:ext cx="2834054" cy="1436810"/>
          </a:xfrm>
        </p:spPr>
        <p:txBody>
          <a:bodyPr/>
          <a:lstStyle/>
          <a:p>
            <a:r>
              <a:rPr lang="en-US" dirty="0"/>
              <a:t>To create discussion points on electric vehicle adoption and identify factors that are limit adoption rates in Australia</a:t>
            </a:r>
          </a:p>
          <a:p>
            <a:endParaRPr lang="en-US" dirty="0"/>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6570BD-A8E2-64FD-30B7-97255CA02D15}"/>
              </a:ext>
            </a:extLst>
          </p:cNvPr>
          <p:cNvPicPr>
            <a:picLocks noChangeAspect="1"/>
          </p:cNvPicPr>
          <p:nvPr/>
        </p:nvPicPr>
        <p:blipFill>
          <a:blip r:embed="rId3">
            <a:alphaModFix amt="20000"/>
          </a:blip>
          <a:stretch>
            <a:fillRect/>
          </a:stretch>
        </p:blipFill>
        <p:spPr>
          <a:xfrm>
            <a:off x="2908135" y="1786438"/>
            <a:ext cx="5806439" cy="4181227"/>
          </a:xfrm>
          <a:prstGeom prst="rect">
            <a:avLst/>
          </a:prstGeom>
        </p:spPr>
      </p:pic>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3540124" y="192841"/>
            <a:ext cx="5111750" cy="1204912"/>
          </a:xfrm>
        </p:spPr>
        <p:txBody>
          <a:bodyPr/>
          <a:lstStyle/>
          <a:p>
            <a:pPr algn="ctr"/>
            <a:r>
              <a:rPr lang="en-US" dirty="0"/>
              <a:t>Output analysis</a:t>
            </a:r>
          </a:p>
        </p:txBody>
      </p:sp>
      <p:sp>
        <p:nvSpPr>
          <p:cNvPr id="8" name="Content Placeholder 3">
            <a:extLst>
              <a:ext uri="{FF2B5EF4-FFF2-40B4-BE49-F238E27FC236}">
                <a16:creationId xmlns:a16="http://schemas.microsoft.com/office/drawing/2014/main" id="{2261E57D-5BD5-BD41-DC91-55F041114F51}"/>
              </a:ext>
            </a:extLst>
          </p:cNvPr>
          <p:cNvSpPr txBox="1">
            <a:spLocks/>
          </p:cNvSpPr>
          <p:nvPr/>
        </p:nvSpPr>
        <p:spPr>
          <a:xfrm>
            <a:off x="1619250" y="3506360"/>
            <a:ext cx="3924300" cy="19978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9" name="Text Placeholder 4">
            <a:extLst>
              <a:ext uri="{FF2B5EF4-FFF2-40B4-BE49-F238E27FC236}">
                <a16:creationId xmlns:a16="http://schemas.microsoft.com/office/drawing/2014/main" id="{1A01D91E-E831-7042-1C65-A7A1839CAE16}"/>
              </a:ext>
            </a:extLst>
          </p:cNvPr>
          <p:cNvSpPr txBox="1">
            <a:spLocks/>
          </p:cNvSpPr>
          <p:nvPr/>
        </p:nvSpPr>
        <p:spPr>
          <a:xfrm>
            <a:off x="7410172" y="2580051"/>
            <a:ext cx="3943627"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Conclusions</a:t>
            </a:r>
          </a:p>
        </p:txBody>
      </p:sp>
      <p:sp>
        <p:nvSpPr>
          <p:cNvPr id="10" name="Content Placeholder 5">
            <a:extLst>
              <a:ext uri="{FF2B5EF4-FFF2-40B4-BE49-F238E27FC236}">
                <a16:creationId xmlns:a16="http://schemas.microsoft.com/office/drawing/2014/main" id="{83FCB74D-99A8-25EA-71C4-5F75F86C47B8}"/>
              </a:ext>
            </a:extLst>
          </p:cNvPr>
          <p:cNvSpPr txBox="1">
            <a:spLocks/>
          </p:cNvSpPr>
          <p:nvPr/>
        </p:nvSpPr>
        <p:spPr>
          <a:xfrm>
            <a:off x="7410172" y="3401786"/>
            <a:ext cx="4192105" cy="2902313"/>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lot of the data consists of many low population post codes</a:t>
            </a:r>
          </a:p>
          <a:p>
            <a:r>
              <a:rPr lang="en-US" dirty="0"/>
              <a:t>Pulled postcode info via matthewproctor.com to apply filters for rural and metro postcodes</a:t>
            </a:r>
          </a:p>
          <a:p>
            <a:r>
              <a:rPr lang="en-US" dirty="0"/>
              <a:t>Applied a filter for over 5000 vehicles</a:t>
            </a:r>
          </a:p>
          <a:p>
            <a:pPr lvl="1"/>
            <a:r>
              <a:rPr lang="en-US" dirty="0"/>
              <a:t>For postcodes below 5000 vehicles most of these postcodes feature single digit car counts and 0 EVs</a:t>
            </a:r>
          </a:p>
          <a:p>
            <a:pPr lvl="1"/>
            <a:r>
              <a:rPr lang="en-US" dirty="0"/>
              <a:t>For postcodes above 10000 vehicles correlation becomes strong (r value=0.68) but we lose too many relevant data points</a:t>
            </a:r>
          </a:p>
          <a:p>
            <a:endParaRPr lang="en-US" dirty="0"/>
          </a:p>
          <a:p>
            <a:endParaRPr lang="en-US" dirty="0"/>
          </a:p>
        </p:txBody>
      </p:sp>
      <p:sp>
        <p:nvSpPr>
          <p:cNvPr id="3" name="Text Placeholder 4">
            <a:extLst>
              <a:ext uri="{FF2B5EF4-FFF2-40B4-BE49-F238E27FC236}">
                <a16:creationId xmlns:a16="http://schemas.microsoft.com/office/drawing/2014/main" id="{FCECDE44-F300-822C-E773-922F904BD977}"/>
              </a:ext>
            </a:extLst>
          </p:cNvPr>
          <p:cNvSpPr txBox="1">
            <a:spLocks/>
          </p:cNvSpPr>
          <p:nvPr/>
        </p:nvSpPr>
        <p:spPr>
          <a:xfrm>
            <a:off x="589722" y="2682448"/>
            <a:ext cx="3943627"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Line of Best Fit</a:t>
            </a:r>
          </a:p>
        </p:txBody>
      </p:sp>
      <p:sp>
        <p:nvSpPr>
          <p:cNvPr id="12" name="Content Placeholder 5">
            <a:extLst>
              <a:ext uri="{FF2B5EF4-FFF2-40B4-BE49-F238E27FC236}">
                <a16:creationId xmlns:a16="http://schemas.microsoft.com/office/drawing/2014/main" id="{1ED65843-0066-DC2B-A30E-75AE991B7407}"/>
              </a:ext>
            </a:extLst>
          </p:cNvPr>
          <p:cNvSpPr txBox="1">
            <a:spLocks/>
          </p:cNvSpPr>
          <p:nvPr/>
        </p:nvSpPr>
        <p:spPr>
          <a:xfrm>
            <a:off x="341244" y="3480199"/>
            <a:ext cx="4192105" cy="2902313"/>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Our line of best fit shows a weak correlation between income and electric vehicle adaptation</a:t>
            </a:r>
          </a:p>
          <a:p>
            <a:r>
              <a:rPr lang="en-US" dirty="0"/>
              <a:t>R value of 0.069 is very low </a:t>
            </a:r>
          </a:p>
        </p:txBody>
      </p:sp>
    </p:spTree>
    <p:extLst>
      <p:ext uri="{BB962C8B-B14F-4D97-AF65-F5344CB8AC3E}">
        <p14:creationId xmlns:p14="http://schemas.microsoft.com/office/powerpoint/2010/main" val="3129484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10B3990-E0C9-0FAC-A30F-F485CAC6F474}"/>
              </a:ext>
            </a:extLst>
          </p:cNvPr>
          <p:cNvPicPr>
            <a:picLocks noChangeAspect="1"/>
          </p:cNvPicPr>
          <p:nvPr/>
        </p:nvPicPr>
        <p:blipFill>
          <a:blip r:embed="rId3"/>
          <a:stretch>
            <a:fillRect/>
          </a:stretch>
        </p:blipFill>
        <p:spPr>
          <a:xfrm>
            <a:off x="4124320" y="1827144"/>
            <a:ext cx="3743325" cy="2695575"/>
          </a:xfrm>
          <a:prstGeom prst="rect">
            <a:avLst/>
          </a:prstGeom>
        </p:spPr>
      </p:pic>
      <p:pic>
        <p:nvPicPr>
          <p:cNvPr id="6" name="Picture 5">
            <a:extLst>
              <a:ext uri="{FF2B5EF4-FFF2-40B4-BE49-F238E27FC236}">
                <a16:creationId xmlns:a16="http://schemas.microsoft.com/office/drawing/2014/main" id="{D0F395DA-321C-5D46-16B7-87F5108F67F1}"/>
              </a:ext>
            </a:extLst>
          </p:cNvPr>
          <p:cNvPicPr>
            <a:picLocks noChangeAspect="1"/>
          </p:cNvPicPr>
          <p:nvPr/>
        </p:nvPicPr>
        <p:blipFill>
          <a:blip r:embed="rId4"/>
          <a:stretch>
            <a:fillRect/>
          </a:stretch>
        </p:blipFill>
        <p:spPr>
          <a:xfrm>
            <a:off x="207159" y="1807199"/>
            <a:ext cx="3771021" cy="2715519"/>
          </a:xfrm>
          <a:prstGeom prst="rect">
            <a:avLst/>
          </a:prstGeom>
        </p:spPr>
      </p:pic>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365125"/>
            <a:ext cx="10515600" cy="1325563"/>
          </a:xfrm>
        </p:spPr>
        <p:txBody>
          <a:bodyPr/>
          <a:lstStyle/>
          <a:p>
            <a:r>
              <a:rPr lang="en-US" dirty="0"/>
              <a:t>Output for Education Score</a:t>
            </a:r>
          </a:p>
        </p:txBody>
      </p:sp>
      <p:sp>
        <p:nvSpPr>
          <p:cNvPr id="5" name="TextBox 4">
            <a:extLst>
              <a:ext uri="{FF2B5EF4-FFF2-40B4-BE49-F238E27FC236}">
                <a16:creationId xmlns:a16="http://schemas.microsoft.com/office/drawing/2014/main" id="{C5B3F24E-44DD-B4B6-F7F2-6F1189ED116B}"/>
              </a:ext>
            </a:extLst>
          </p:cNvPr>
          <p:cNvSpPr txBox="1"/>
          <p:nvPr/>
        </p:nvSpPr>
        <p:spPr>
          <a:xfrm>
            <a:off x="4118654" y="4522719"/>
            <a:ext cx="3856383" cy="369332"/>
          </a:xfrm>
          <a:prstGeom prst="rect">
            <a:avLst/>
          </a:prstGeom>
          <a:noFill/>
        </p:spPr>
        <p:txBody>
          <a:bodyPr wrap="square" rtlCol="0">
            <a:spAutoFit/>
          </a:bodyPr>
          <a:lstStyle/>
          <a:p>
            <a:r>
              <a:rPr lang="en-AU" dirty="0"/>
              <a:t>Metro Postcodes, Population &gt; 5000</a:t>
            </a:r>
          </a:p>
        </p:txBody>
      </p:sp>
      <p:sp>
        <p:nvSpPr>
          <p:cNvPr id="14" name="TextBox 13">
            <a:extLst>
              <a:ext uri="{FF2B5EF4-FFF2-40B4-BE49-F238E27FC236}">
                <a16:creationId xmlns:a16="http://schemas.microsoft.com/office/drawing/2014/main" id="{6DE09598-4EE0-C958-3FDE-EB2484F972DE}"/>
              </a:ext>
            </a:extLst>
          </p:cNvPr>
          <p:cNvSpPr txBox="1"/>
          <p:nvPr/>
        </p:nvSpPr>
        <p:spPr>
          <a:xfrm>
            <a:off x="8001573" y="4522719"/>
            <a:ext cx="3856383" cy="369332"/>
          </a:xfrm>
          <a:prstGeom prst="rect">
            <a:avLst/>
          </a:prstGeom>
          <a:noFill/>
        </p:spPr>
        <p:txBody>
          <a:bodyPr wrap="square" rtlCol="0">
            <a:spAutoFit/>
          </a:bodyPr>
          <a:lstStyle/>
          <a:p>
            <a:r>
              <a:rPr lang="en-AU" dirty="0"/>
              <a:t>Rural Postcodes, Population &gt; 5000</a:t>
            </a:r>
          </a:p>
        </p:txBody>
      </p:sp>
      <p:sp>
        <p:nvSpPr>
          <p:cNvPr id="16" name="TextBox 15">
            <a:extLst>
              <a:ext uri="{FF2B5EF4-FFF2-40B4-BE49-F238E27FC236}">
                <a16:creationId xmlns:a16="http://schemas.microsoft.com/office/drawing/2014/main" id="{E848BD8A-D45C-2C6D-F9FD-BAD099B3AC8D}"/>
              </a:ext>
            </a:extLst>
          </p:cNvPr>
          <p:cNvSpPr txBox="1"/>
          <p:nvPr/>
        </p:nvSpPr>
        <p:spPr>
          <a:xfrm>
            <a:off x="228030" y="4522719"/>
            <a:ext cx="3856383" cy="369332"/>
          </a:xfrm>
          <a:prstGeom prst="rect">
            <a:avLst/>
          </a:prstGeom>
          <a:noFill/>
        </p:spPr>
        <p:txBody>
          <a:bodyPr wrap="square" rtlCol="0">
            <a:spAutoFit/>
          </a:bodyPr>
          <a:lstStyle/>
          <a:p>
            <a:r>
              <a:rPr lang="en-AU" dirty="0"/>
              <a:t>All Postcodes</a:t>
            </a:r>
          </a:p>
        </p:txBody>
      </p:sp>
      <p:pic>
        <p:nvPicPr>
          <p:cNvPr id="15" name="Picture 14">
            <a:extLst>
              <a:ext uri="{FF2B5EF4-FFF2-40B4-BE49-F238E27FC236}">
                <a16:creationId xmlns:a16="http://schemas.microsoft.com/office/drawing/2014/main" id="{4D690896-B477-241A-63BC-90D28B92FA99}"/>
              </a:ext>
            </a:extLst>
          </p:cNvPr>
          <p:cNvPicPr>
            <a:picLocks noChangeAspect="1"/>
          </p:cNvPicPr>
          <p:nvPr/>
        </p:nvPicPr>
        <p:blipFill>
          <a:blip r:embed="rId5"/>
          <a:stretch>
            <a:fillRect/>
          </a:stretch>
        </p:blipFill>
        <p:spPr>
          <a:xfrm>
            <a:off x="8121177" y="1827144"/>
            <a:ext cx="3714750" cy="2695575"/>
          </a:xfrm>
          <a:prstGeom prst="rect">
            <a:avLst/>
          </a:prstGeom>
        </p:spPr>
      </p:pic>
    </p:spTree>
    <p:extLst>
      <p:ext uri="{BB962C8B-B14F-4D97-AF65-F5344CB8AC3E}">
        <p14:creationId xmlns:p14="http://schemas.microsoft.com/office/powerpoint/2010/main" val="4226922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4676774" y="136525"/>
            <a:ext cx="6696075" cy="1909763"/>
          </a:xfrm>
        </p:spPr>
        <p:txBody>
          <a:bodyPr/>
          <a:lstStyle/>
          <a:p>
            <a:r>
              <a:rPr lang="en-AU" dirty="0"/>
              <a:t>Relevance Discussion of study</a:t>
            </a:r>
          </a:p>
        </p:txBody>
      </p:sp>
      <p:sp>
        <p:nvSpPr>
          <p:cNvPr id="7" name="TextBox 6">
            <a:extLst>
              <a:ext uri="{FF2B5EF4-FFF2-40B4-BE49-F238E27FC236}">
                <a16:creationId xmlns:a16="http://schemas.microsoft.com/office/drawing/2014/main" id="{E338506D-06F1-A7FF-98E1-84E692D5844E}"/>
              </a:ext>
            </a:extLst>
          </p:cNvPr>
          <p:cNvSpPr txBox="1"/>
          <p:nvPr/>
        </p:nvSpPr>
        <p:spPr>
          <a:xfrm>
            <a:off x="4676774" y="2505670"/>
            <a:ext cx="6696075" cy="4247317"/>
          </a:xfrm>
          <a:prstGeom prst="rect">
            <a:avLst/>
          </a:prstGeom>
          <a:noFill/>
        </p:spPr>
        <p:txBody>
          <a:bodyPr wrap="square" rtlCol="0">
            <a:spAutoFit/>
          </a:bodyPr>
          <a:lstStyle/>
          <a:p>
            <a:r>
              <a:rPr lang="en-AU" dirty="0"/>
              <a:t>Conclusions</a:t>
            </a:r>
          </a:p>
          <a:p>
            <a:pPr marL="285750" indent="-285750">
              <a:buFont typeface="Arial" panose="020B0604020202020204" pitchFamily="34" charset="0"/>
              <a:buChar char="•"/>
            </a:pPr>
            <a:r>
              <a:rPr lang="en-AU" dirty="0"/>
              <a:t>Income tends to be a poor indicator of EV’s suggesting that it may take more than falling prices to encourage residents to make the switch to EV’s.</a:t>
            </a:r>
          </a:p>
          <a:p>
            <a:pPr marL="285750" indent="-285750">
              <a:buFont typeface="Arial" panose="020B0604020202020204" pitchFamily="34" charset="0"/>
              <a:buChar char="•"/>
            </a:pPr>
            <a:r>
              <a:rPr lang="en-AU" dirty="0"/>
              <a:t>Education is quite well correlated, leading to the conclusion that it may be peoples understanding of the impact of fossil fuel emissions on the environment that lead to purchasing EV’s.</a:t>
            </a:r>
          </a:p>
          <a:p>
            <a:pPr marL="285750" indent="-285750">
              <a:buFont typeface="Arial" panose="020B0604020202020204" pitchFamily="34" charset="0"/>
              <a:buChar char="•"/>
            </a:pPr>
            <a:r>
              <a:rPr lang="en-AU" dirty="0"/>
              <a:t>Availability of infrastructure and dealerships also play an important role.</a:t>
            </a:r>
          </a:p>
          <a:p>
            <a:pPr marL="285750" indent="-285750">
              <a:buFont typeface="Arial" panose="020B0604020202020204" pitchFamily="34" charset="0"/>
              <a:buChar char="•"/>
            </a:pPr>
            <a:r>
              <a:rPr lang="en-AU" dirty="0"/>
              <a:t>If monetizing the findings of our study it would be best to focus EV infrastructure development (including dealerships, maintenance etc) to areas of higher average education</a:t>
            </a:r>
          </a:p>
          <a:p>
            <a:endParaRPr lang="en-AU" dirty="0"/>
          </a:p>
          <a:p>
            <a:pPr marL="742950" lvl="1" indent="-285750">
              <a:buFont typeface="Arial" panose="020B0604020202020204" pitchFamily="34" charset="0"/>
              <a:buChar char="•"/>
            </a:pPr>
            <a:endParaRPr lang="en-AU" dirty="0"/>
          </a:p>
        </p:txBody>
      </p:sp>
    </p:spTree>
    <p:extLst>
      <p:ext uri="{BB962C8B-B14F-4D97-AF65-F5344CB8AC3E}">
        <p14:creationId xmlns:p14="http://schemas.microsoft.com/office/powerpoint/2010/main" val="3702353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4676774" y="136525"/>
            <a:ext cx="6696075" cy="1909763"/>
          </a:xfrm>
        </p:spPr>
        <p:txBody>
          <a:bodyPr/>
          <a:lstStyle/>
          <a:p>
            <a:r>
              <a:rPr lang="en-AU" dirty="0"/>
              <a:t>Bibliography</a:t>
            </a:r>
          </a:p>
        </p:txBody>
      </p:sp>
      <p:sp>
        <p:nvSpPr>
          <p:cNvPr id="7" name="TextBox 6">
            <a:extLst>
              <a:ext uri="{FF2B5EF4-FFF2-40B4-BE49-F238E27FC236}">
                <a16:creationId xmlns:a16="http://schemas.microsoft.com/office/drawing/2014/main" id="{E338506D-06F1-A7FF-98E1-84E692D5844E}"/>
              </a:ext>
            </a:extLst>
          </p:cNvPr>
          <p:cNvSpPr txBox="1"/>
          <p:nvPr/>
        </p:nvSpPr>
        <p:spPr>
          <a:xfrm>
            <a:off x="4676774" y="2505670"/>
            <a:ext cx="6696075" cy="1477328"/>
          </a:xfrm>
          <a:prstGeom prst="rect">
            <a:avLst/>
          </a:prstGeom>
          <a:noFill/>
        </p:spPr>
        <p:txBody>
          <a:bodyPr wrap="square" rtlCol="0">
            <a:spAutoFit/>
          </a:bodyPr>
          <a:lstStyle/>
          <a:p>
            <a:r>
              <a:rPr lang="en-AU" sz="1800" dirty="0">
                <a:effectLst/>
                <a:latin typeface="Times New Roman" panose="02020603050405020304" pitchFamily="18" charset="0"/>
              </a:rPr>
              <a:t>Australia, MP, Melbourne n.d., </a:t>
            </a:r>
            <a:r>
              <a:rPr lang="en-AU" sz="1800" i="1" dirty="0">
                <a:effectLst/>
                <a:latin typeface="Times New Roman" panose="02020603050405020304" pitchFamily="18" charset="0"/>
              </a:rPr>
              <a:t>Matthew Proctor</a:t>
            </a:r>
            <a:r>
              <a:rPr lang="en-AU" sz="1800" dirty="0">
                <a:effectLst/>
                <a:latin typeface="Times New Roman" panose="02020603050405020304" pitchFamily="18" charset="0"/>
              </a:rPr>
              <a:t>, Matthew Proctor’s Blog, viewed 30 January 2023, &lt;https://www.matthewproctor.com/&gt;.</a:t>
            </a:r>
          </a:p>
          <a:p>
            <a:endParaRPr lang="en-AU" dirty="0"/>
          </a:p>
          <a:p>
            <a:r>
              <a:rPr lang="en-AU" dirty="0">
                <a:latin typeface="Times New Roman" panose="02020603050405020304" pitchFamily="18" charset="0"/>
                <a:cs typeface="Times New Roman" panose="02020603050405020304" pitchFamily="18" charset="0"/>
              </a:rPr>
              <a:t>Australian Bureau of Statistics &lt;</a:t>
            </a:r>
            <a:r>
              <a:rPr lang="en-US" sz="1800" dirty="0">
                <a:latin typeface="Times New Roman" panose="02020603050405020304" pitchFamily="18" charset="0"/>
                <a:cs typeface="Times New Roman" panose="02020603050405020304" pitchFamily="18" charset="0"/>
                <a:hlinkClick r:id="rId2"/>
              </a:rPr>
              <a:t>https://tablebuilder.abs.gov.au/</a:t>
            </a:r>
            <a:r>
              <a:rPr lang="en-US" dirty="0">
                <a:latin typeface="Times New Roman" panose="02020603050405020304" pitchFamily="18" charset="0"/>
                <a:cs typeface="Times New Roman" panose="02020603050405020304" pitchFamily="18" charset="0"/>
              </a:rPr>
              <a:t>&gt;</a:t>
            </a:r>
            <a:endParaRPr lang="en-US" sz="1800" dirty="0">
              <a:latin typeface="Times New Roman" panose="02020603050405020304" pitchFamily="18" charset="0"/>
              <a:cs typeface="Times New Roman" panose="02020603050405020304" pitchFamily="18" charset="0"/>
            </a:endParaRPr>
          </a:p>
          <a:p>
            <a:endParaRPr lang="en-AU" dirty="0"/>
          </a:p>
        </p:txBody>
      </p:sp>
    </p:spTree>
    <p:extLst>
      <p:ext uri="{BB962C8B-B14F-4D97-AF65-F5344CB8AC3E}">
        <p14:creationId xmlns:p14="http://schemas.microsoft.com/office/powerpoint/2010/main" val="1854525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pic>
        <p:nvPicPr>
          <p:cNvPr id="9" name="Picture 8" descr="A picture containing ocean floor&#10;&#10;Description automatically generated">
            <a:extLst>
              <a:ext uri="{FF2B5EF4-FFF2-40B4-BE49-F238E27FC236}">
                <a16:creationId xmlns:a16="http://schemas.microsoft.com/office/drawing/2014/main" id="{EEC067AE-14EC-B2C6-A62A-70ADDF0F857E}"/>
              </a:ext>
            </a:extLst>
          </p:cNvPr>
          <p:cNvPicPr>
            <a:picLocks noChangeAspect="1"/>
          </p:cNvPicPr>
          <p:nvPr/>
        </p:nvPicPr>
        <p:blipFill>
          <a:blip r:embed="rId3"/>
          <a:stretch>
            <a:fillRect/>
          </a:stretch>
        </p:blipFill>
        <p:spPr>
          <a:xfrm>
            <a:off x="7261346" y="1238494"/>
            <a:ext cx="3686175" cy="4743450"/>
          </a:xfrm>
          <a:prstGeom prst="rect">
            <a:avLst/>
          </a:prstGeom>
        </p:spPr>
      </p:pic>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204912"/>
          </a:xfrm>
        </p:spPr>
        <p:txBody>
          <a:bodyPr/>
          <a:lstStyle/>
          <a:p>
            <a:r>
              <a:rPr lang="en-US"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098800"/>
            <a:ext cx="5111750" cy="2087562"/>
          </a:xfrm>
        </p:spPr>
        <p:txBody>
          <a:bodyPr>
            <a:normAutofit fontScale="85000" lnSpcReduction="20000"/>
          </a:bodyPr>
          <a:lstStyle/>
          <a:p>
            <a:r>
              <a:rPr lang="en-US" dirty="0"/>
              <a:t>Electric vehicle adoption rates in Australia while improving over time has been limited. </a:t>
            </a:r>
          </a:p>
          <a:p>
            <a:r>
              <a:rPr lang="en-US" dirty="0"/>
              <a:t>0.78% of car sales in Australia are electric, compared to 4.2% globally</a:t>
            </a:r>
          </a:p>
          <a:p>
            <a:r>
              <a:rPr lang="en-US" dirty="0"/>
              <a:t>We wanted to investigate factors that could be potentially limiting Australia’s adoption rates.</a:t>
            </a:r>
          </a:p>
          <a:p>
            <a:r>
              <a:rPr lang="en-US" dirty="0"/>
              <a:t>We looked into household income levels and education levels to find if there was a correlation between income or education to the number of electric vehicles available.</a:t>
            </a:r>
          </a:p>
          <a:p>
            <a:r>
              <a:rPr lang="en-US" dirty="0"/>
              <a:t>We also looked into rural and metro areas to see if the infrastructural limitations of different areas affect adoption rates.</a:t>
            </a:r>
          </a:p>
        </p:txBody>
      </p:sp>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204912"/>
          </a:xfrm>
        </p:spPr>
        <p:txBody>
          <a:bodyPr/>
          <a:lstStyle/>
          <a:p>
            <a:r>
              <a:rPr lang="en-US" dirty="0"/>
              <a:t>Hypothesis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660774"/>
            <a:ext cx="5111750" cy="1525588"/>
          </a:xfrm>
        </p:spPr>
        <p:txBody>
          <a:bodyPr>
            <a:normAutofit/>
          </a:bodyPr>
          <a:lstStyle/>
          <a:p>
            <a:r>
              <a:rPr lang="en-US" dirty="0"/>
              <a:t>If a postcode has higher overall education levels then then number of electric vehicles will increase</a:t>
            </a:r>
          </a:p>
          <a:p>
            <a:r>
              <a:rPr lang="en-US" dirty="0"/>
              <a:t>If a postcode has higher overall income then the number of electric vehicles will increase</a:t>
            </a:r>
          </a:p>
        </p:txBody>
      </p:sp>
    </p:spTree>
    <p:extLst>
      <p:ext uri="{BB962C8B-B14F-4D97-AF65-F5344CB8AC3E}">
        <p14:creationId xmlns:p14="http://schemas.microsoft.com/office/powerpoint/2010/main" val="886073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Data Acquisition</a:t>
            </a:r>
          </a:p>
        </p:txBody>
      </p:sp>
    </p:spTree>
    <p:extLst>
      <p:ext uri="{BB962C8B-B14F-4D97-AF65-F5344CB8AC3E}">
        <p14:creationId xmlns:p14="http://schemas.microsoft.com/office/powerpoint/2010/main" val="379728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5418553" y="136525"/>
            <a:ext cx="6696075" cy="1909763"/>
          </a:xfrm>
        </p:spPr>
        <p:txBody>
          <a:bodyPr/>
          <a:lstStyle/>
          <a:p>
            <a:r>
              <a:rPr lang="en-US" dirty="0"/>
              <a:t>Table Builder</a:t>
            </a:r>
            <a:br>
              <a:rPr lang="en-US" dirty="0"/>
            </a:br>
            <a:endParaRPr lang="en-US" dirty="0"/>
          </a:p>
        </p:txBody>
      </p:sp>
      <p:sp>
        <p:nvSpPr>
          <p:cNvPr id="3" name="Subtitle 2">
            <a:extLst>
              <a:ext uri="{FF2B5EF4-FFF2-40B4-BE49-F238E27FC236}">
                <a16:creationId xmlns:a16="http://schemas.microsoft.com/office/drawing/2014/main" id="{45FD0450-A909-4CD9-8912-96A19ACEB7CB}"/>
              </a:ext>
            </a:extLst>
          </p:cNvPr>
          <p:cNvSpPr>
            <a:spLocks noGrp="1"/>
          </p:cNvSpPr>
          <p:nvPr>
            <p:ph type="subTitle" idx="1"/>
          </p:nvPr>
        </p:nvSpPr>
        <p:spPr>
          <a:xfrm>
            <a:off x="5524499" y="1636698"/>
            <a:ext cx="6696074" cy="365125"/>
          </a:xfrm>
        </p:spPr>
        <p:txBody>
          <a:bodyPr>
            <a:noAutofit/>
          </a:bodyPr>
          <a:lstStyle/>
          <a:p>
            <a:r>
              <a:rPr lang="en-US" sz="1400" dirty="0"/>
              <a:t>Used to get Income and Education data</a:t>
            </a:r>
          </a:p>
        </p:txBody>
      </p:sp>
      <p:sp>
        <p:nvSpPr>
          <p:cNvPr id="7" name="TextBox 6">
            <a:extLst>
              <a:ext uri="{FF2B5EF4-FFF2-40B4-BE49-F238E27FC236}">
                <a16:creationId xmlns:a16="http://schemas.microsoft.com/office/drawing/2014/main" id="{06644BCA-5D93-D9D9-2979-F31DF6923FF6}"/>
              </a:ext>
            </a:extLst>
          </p:cNvPr>
          <p:cNvSpPr txBox="1"/>
          <p:nvPr/>
        </p:nvSpPr>
        <p:spPr>
          <a:xfrm>
            <a:off x="5496217" y="2046288"/>
            <a:ext cx="6618411" cy="4524315"/>
          </a:xfrm>
          <a:prstGeom prst="rect">
            <a:avLst/>
          </a:prstGeom>
          <a:noFill/>
        </p:spPr>
        <p:txBody>
          <a:bodyPr wrap="square" rtlCol="0">
            <a:spAutoFit/>
          </a:bodyPr>
          <a:lstStyle/>
          <a:p>
            <a:r>
              <a:rPr lang="en-US" sz="1800" dirty="0"/>
              <a:t>ABS conducts a census every 5 years with the most recent dataset being from 2021</a:t>
            </a:r>
          </a:p>
          <a:p>
            <a:endParaRPr lang="en-US" dirty="0"/>
          </a:p>
          <a:p>
            <a:r>
              <a:rPr lang="en-US" dirty="0"/>
              <a:t>Tracks socioeconomic indicators across the Australian population</a:t>
            </a:r>
            <a:endParaRPr lang="en-US" sz="1800" dirty="0"/>
          </a:p>
          <a:p>
            <a:endParaRPr lang="en-US" sz="1800" dirty="0"/>
          </a:p>
          <a:p>
            <a:r>
              <a:rPr lang="en-US" sz="1800" dirty="0"/>
              <a:t>ABS provides easy access to census data via</a:t>
            </a:r>
          </a:p>
          <a:p>
            <a:r>
              <a:rPr lang="en-US" sz="1800" dirty="0">
                <a:hlinkClick r:id="rId3"/>
              </a:rPr>
              <a:t>https://tablebuilder.abs.gov.au/</a:t>
            </a:r>
            <a:endParaRPr lang="en-US" sz="1800" dirty="0"/>
          </a:p>
          <a:p>
            <a:endParaRPr lang="en-US" sz="1800" dirty="0"/>
          </a:p>
          <a:p>
            <a:r>
              <a:rPr lang="en-US" sz="1800" dirty="0"/>
              <a:t>Output is received in CSV files</a:t>
            </a:r>
          </a:p>
          <a:p>
            <a:endParaRPr lang="en-US" dirty="0"/>
          </a:p>
          <a:p>
            <a:endParaRPr lang="en-US" sz="1800" dirty="0"/>
          </a:p>
          <a:p>
            <a:endParaRPr lang="en-US" dirty="0"/>
          </a:p>
          <a:p>
            <a:endParaRPr lang="en-US" sz="1800" dirty="0"/>
          </a:p>
          <a:p>
            <a:endParaRPr lang="en-US" dirty="0"/>
          </a:p>
          <a:p>
            <a:r>
              <a:rPr lang="en-US" sz="1800" dirty="0"/>
              <a:t> </a:t>
            </a:r>
          </a:p>
          <a:p>
            <a:endParaRPr lang="en-AU" dirty="0"/>
          </a:p>
        </p:txBody>
      </p:sp>
      <p:pic>
        <p:nvPicPr>
          <p:cNvPr id="8" name="Picture 7">
            <a:extLst>
              <a:ext uri="{FF2B5EF4-FFF2-40B4-BE49-F238E27FC236}">
                <a16:creationId xmlns:a16="http://schemas.microsoft.com/office/drawing/2014/main" id="{7B7AFFE4-ED5C-4B30-54B2-36E7E9CBC6FD}"/>
              </a:ext>
            </a:extLst>
          </p:cNvPr>
          <p:cNvPicPr>
            <a:picLocks noChangeAspect="1"/>
          </p:cNvPicPr>
          <p:nvPr/>
        </p:nvPicPr>
        <p:blipFill>
          <a:blip r:embed="rId4"/>
          <a:stretch>
            <a:fillRect/>
          </a:stretch>
        </p:blipFill>
        <p:spPr>
          <a:xfrm>
            <a:off x="77372" y="1385652"/>
            <a:ext cx="5318760" cy="4425397"/>
          </a:xfrm>
          <a:prstGeom prst="rect">
            <a:avLst/>
          </a:prstGeom>
        </p:spPr>
      </p:pic>
      <p:sp>
        <p:nvSpPr>
          <p:cNvPr id="9" name="TextBox 8">
            <a:extLst>
              <a:ext uri="{FF2B5EF4-FFF2-40B4-BE49-F238E27FC236}">
                <a16:creationId xmlns:a16="http://schemas.microsoft.com/office/drawing/2014/main" id="{806037DE-9BB6-1B4A-4DF7-EC6D69EB5781}"/>
              </a:ext>
            </a:extLst>
          </p:cNvPr>
          <p:cNvSpPr txBox="1"/>
          <p:nvPr/>
        </p:nvSpPr>
        <p:spPr>
          <a:xfrm>
            <a:off x="77372" y="5863313"/>
            <a:ext cx="5406488" cy="369332"/>
          </a:xfrm>
          <a:prstGeom prst="rect">
            <a:avLst/>
          </a:prstGeom>
          <a:noFill/>
        </p:spPr>
        <p:txBody>
          <a:bodyPr wrap="square" rtlCol="0">
            <a:spAutoFit/>
          </a:bodyPr>
          <a:lstStyle/>
          <a:p>
            <a:r>
              <a:rPr lang="en-AU" i="1" dirty="0"/>
              <a:t>An example of a TableBuilder request</a:t>
            </a:r>
          </a:p>
        </p:txBody>
      </p:sp>
    </p:spTree>
    <p:extLst>
      <p:ext uri="{BB962C8B-B14F-4D97-AF65-F5344CB8AC3E}">
        <p14:creationId xmlns:p14="http://schemas.microsoft.com/office/powerpoint/2010/main" val="744379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5297804" y="-453232"/>
            <a:ext cx="6696075" cy="1909763"/>
          </a:xfrm>
        </p:spPr>
        <p:txBody>
          <a:bodyPr/>
          <a:lstStyle/>
          <a:p>
            <a:r>
              <a:rPr lang="en-US" dirty="0"/>
              <a:t>Table Builder</a:t>
            </a:r>
          </a:p>
        </p:txBody>
      </p:sp>
      <p:sp>
        <p:nvSpPr>
          <p:cNvPr id="7" name="TextBox 6">
            <a:extLst>
              <a:ext uri="{FF2B5EF4-FFF2-40B4-BE49-F238E27FC236}">
                <a16:creationId xmlns:a16="http://schemas.microsoft.com/office/drawing/2014/main" id="{06644BCA-5D93-D9D9-2979-F31DF6923FF6}"/>
              </a:ext>
            </a:extLst>
          </p:cNvPr>
          <p:cNvSpPr txBox="1"/>
          <p:nvPr/>
        </p:nvSpPr>
        <p:spPr>
          <a:xfrm>
            <a:off x="5524499" y="1970047"/>
            <a:ext cx="6618411" cy="3970318"/>
          </a:xfrm>
          <a:prstGeom prst="rect">
            <a:avLst/>
          </a:prstGeom>
          <a:noFill/>
        </p:spPr>
        <p:txBody>
          <a:bodyPr wrap="square" rtlCol="0">
            <a:spAutoFit/>
          </a:bodyPr>
          <a:lstStyle/>
          <a:p>
            <a:r>
              <a:rPr lang="en-US" sz="1800" dirty="0"/>
              <a:t>Can apply different census data categories to a table and request dat</a:t>
            </a:r>
            <a:r>
              <a:rPr lang="en-US" dirty="0"/>
              <a:t>a as CSV files</a:t>
            </a:r>
            <a:endParaRPr lang="en-US" sz="1800" dirty="0"/>
          </a:p>
          <a:p>
            <a:endParaRPr lang="en-US" dirty="0"/>
          </a:p>
          <a:p>
            <a:r>
              <a:rPr lang="en-US" sz="1800" dirty="0"/>
              <a:t>-Some data cleaning is required to create formatting acceptable to pandas/dataframes</a:t>
            </a:r>
          </a:p>
          <a:p>
            <a:pPr marL="800100" lvl="1" indent="-342900">
              <a:buFont typeface="Arial" panose="020B0604020202020204" pitchFamily="34" charset="0"/>
              <a:buChar char="•"/>
            </a:pPr>
            <a:r>
              <a:rPr lang="en-US" dirty="0"/>
              <a:t>Removal of text </a:t>
            </a:r>
          </a:p>
          <a:p>
            <a:pPr marL="800100" lvl="1" indent="-342900">
              <a:buFont typeface="Arial" panose="020B0604020202020204" pitchFamily="34" charset="0"/>
              <a:buChar char="•"/>
            </a:pPr>
            <a:r>
              <a:rPr lang="en-US" dirty="0"/>
              <a:t>Removal of null values</a:t>
            </a:r>
          </a:p>
          <a:p>
            <a:pPr marL="800100" lvl="1" indent="-342900">
              <a:buFont typeface="Arial" panose="020B0604020202020204" pitchFamily="34" charset="0"/>
              <a:buChar char="•"/>
            </a:pPr>
            <a:r>
              <a:rPr lang="en-US" dirty="0"/>
              <a:t>Removal of totals</a:t>
            </a:r>
          </a:p>
          <a:p>
            <a:pPr marL="800100" lvl="1" indent="-342900">
              <a:buFont typeface="Arial" panose="020B0604020202020204" pitchFamily="34" charset="0"/>
              <a:buChar char="•"/>
            </a:pPr>
            <a:r>
              <a:rPr lang="en-US" dirty="0"/>
              <a:t>Removal of non commercial/public transport vehicles</a:t>
            </a:r>
          </a:p>
          <a:p>
            <a:endParaRPr lang="en-US" dirty="0"/>
          </a:p>
          <a:p>
            <a:endParaRPr lang="en-US" sz="1800" dirty="0"/>
          </a:p>
          <a:p>
            <a:endParaRPr lang="en-US" dirty="0"/>
          </a:p>
          <a:p>
            <a:r>
              <a:rPr lang="en-US" sz="1800" dirty="0"/>
              <a:t> </a:t>
            </a:r>
          </a:p>
          <a:p>
            <a:endParaRPr lang="en-AU" dirty="0"/>
          </a:p>
        </p:txBody>
      </p:sp>
      <p:sp>
        <p:nvSpPr>
          <p:cNvPr id="10" name="AutoShape 4">
            <a:extLst>
              <a:ext uri="{FF2B5EF4-FFF2-40B4-BE49-F238E27FC236}">
                <a16:creationId xmlns:a16="http://schemas.microsoft.com/office/drawing/2014/main" id="{54E97DA8-6CB2-AAC0-9D8E-C2F138278D7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dirty="0"/>
          </a:p>
        </p:txBody>
      </p:sp>
      <p:pic>
        <p:nvPicPr>
          <p:cNvPr id="8" name="Picture 7">
            <a:extLst>
              <a:ext uri="{FF2B5EF4-FFF2-40B4-BE49-F238E27FC236}">
                <a16:creationId xmlns:a16="http://schemas.microsoft.com/office/drawing/2014/main" id="{7BAC89D0-C911-B132-8D7B-31C619C1E39B}"/>
              </a:ext>
            </a:extLst>
          </p:cNvPr>
          <p:cNvPicPr>
            <a:picLocks noChangeAspect="1"/>
          </p:cNvPicPr>
          <p:nvPr/>
        </p:nvPicPr>
        <p:blipFill>
          <a:blip r:embed="rId3"/>
          <a:stretch>
            <a:fillRect/>
          </a:stretch>
        </p:blipFill>
        <p:spPr>
          <a:xfrm>
            <a:off x="365074" y="1479977"/>
            <a:ext cx="4592760" cy="3448488"/>
          </a:xfrm>
          <a:prstGeom prst="rect">
            <a:avLst/>
          </a:prstGeom>
        </p:spPr>
      </p:pic>
      <p:sp>
        <p:nvSpPr>
          <p:cNvPr id="3" name="TextBox 2">
            <a:extLst>
              <a:ext uri="{FF2B5EF4-FFF2-40B4-BE49-F238E27FC236}">
                <a16:creationId xmlns:a16="http://schemas.microsoft.com/office/drawing/2014/main" id="{102F2A9D-BCA8-895A-6525-41B19013D9BE}"/>
              </a:ext>
            </a:extLst>
          </p:cNvPr>
          <p:cNvSpPr txBox="1"/>
          <p:nvPr/>
        </p:nvSpPr>
        <p:spPr>
          <a:xfrm>
            <a:off x="365074" y="4928465"/>
            <a:ext cx="4592760" cy="646331"/>
          </a:xfrm>
          <a:prstGeom prst="rect">
            <a:avLst/>
          </a:prstGeom>
          <a:noFill/>
        </p:spPr>
        <p:txBody>
          <a:bodyPr wrap="square" rtlCol="0">
            <a:spAutoFit/>
          </a:bodyPr>
          <a:lstStyle/>
          <a:p>
            <a:r>
              <a:rPr lang="en-AU" i="1" dirty="0"/>
              <a:t>An example of the input data after processing</a:t>
            </a:r>
          </a:p>
        </p:txBody>
      </p:sp>
    </p:spTree>
    <p:extLst>
      <p:ext uri="{BB962C8B-B14F-4D97-AF65-F5344CB8AC3E}">
        <p14:creationId xmlns:p14="http://schemas.microsoft.com/office/powerpoint/2010/main" val="2131557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649C-0DD3-F47A-30C7-87CB6A86B118}"/>
              </a:ext>
            </a:extLst>
          </p:cNvPr>
          <p:cNvSpPr>
            <a:spLocks noGrp="1"/>
          </p:cNvSpPr>
          <p:nvPr>
            <p:ph type="title"/>
          </p:nvPr>
        </p:nvSpPr>
        <p:spPr>
          <a:xfrm>
            <a:off x="5169143" y="-420319"/>
            <a:ext cx="6696075" cy="1909763"/>
          </a:xfrm>
        </p:spPr>
        <p:txBody>
          <a:bodyPr/>
          <a:lstStyle/>
          <a:p>
            <a:r>
              <a:rPr lang="en-AU" dirty="0"/>
              <a:t>Data on EVS?</a:t>
            </a:r>
          </a:p>
        </p:txBody>
      </p:sp>
      <p:sp>
        <p:nvSpPr>
          <p:cNvPr id="11" name="TextBox 10">
            <a:extLst>
              <a:ext uri="{FF2B5EF4-FFF2-40B4-BE49-F238E27FC236}">
                <a16:creationId xmlns:a16="http://schemas.microsoft.com/office/drawing/2014/main" id="{941B6382-3E1C-4DAE-8210-542B310E1B47}"/>
              </a:ext>
            </a:extLst>
          </p:cNvPr>
          <p:cNvSpPr txBox="1"/>
          <p:nvPr/>
        </p:nvSpPr>
        <p:spPr>
          <a:xfrm>
            <a:off x="5169143" y="1893279"/>
            <a:ext cx="5827103" cy="1754326"/>
          </a:xfrm>
          <a:prstGeom prst="rect">
            <a:avLst/>
          </a:prstGeom>
          <a:noFill/>
        </p:spPr>
        <p:txBody>
          <a:bodyPr wrap="square" rtlCol="0">
            <a:spAutoFit/>
          </a:bodyPr>
          <a:lstStyle/>
          <a:p>
            <a:r>
              <a:rPr lang="en-AU" dirty="0">
                <a:hlinkClick r:id="rId3"/>
              </a:rPr>
              <a:t>https://www.matthewproctor.com/</a:t>
            </a:r>
            <a:endParaRPr lang="en-AU" dirty="0"/>
          </a:p>
          <a:p>
            <a:endParaRPr lang="en-AU" dirty="0"/>
          </a:p>
          <a:p>
            <a:r>
              <a:rPr lang="en-AU" dirty="0"/>
              <a:t>Auspost used to provide postcode data for free. </a:t>
            </a:r>
          </a:p>
          <a:p>
            <a:r>
              <a:rPr lang="en-AU" dirty="0"/>
              <a:t>Data is still available but uncollated</a:t>
            </a:r>
          </a:p>
          <a:p>
            <a:r>
              <a:rPr lang="en-AU" dirty="0"/>
              <a:t>Matthew Proctor collated as much of this data as possible to provide a public database</a:t>
            </a:r>
          </a:p>
        </p:txBody>
      </p:sp>
      <p:pic>
        <p:nvPicPr>
          <p:cNvPr id="9" name="Picture 8">
            <a:extLst>
              <a:ext uri="{FF2B5EF4-FFF2-40B4-BE49-F238E27FC236}">
                <a16:creationId xmlns:a16="http://schemas.microsoft.com/office/drawing/2014/main" id="{83ABC23F-986E-3615-81EC-3FA0A5AC355D}"/>
              </a:ext>
            </a:extLst>
          </p:cNvPr>
          <p:cNvPicPr>
            <a:picLocks noChangeAspect="1"/>
          </p:cNvPicPr>
          <p:nvPr/>
        </p:nvPicPr>
        <p:blipFill>
          <a:blip r:embed="rId4"/>
          <a:stretch>
            <a:fillRect/>
          </a:stretch>
        </p:blipFill>
        <p:spPr>
          <a:xfrm>
            <a:off x="283862" y="1125414"/>
            <a:ext cx="4474150" cy="3698631"/>
          </a:xfrm>
          <a:prstGeom prst="rect">
            <a:avLst/>
          </a:prstGeom>
        </p:spPr>
      </p:pic>
      <p:sp>
        <p:nvSpPr>
          <p:cNvPr id="3" name="TextBox 2">
            <a:extLst>
              <a:ext uri="{FF2B5EF4-FFF2-40B4-BE49-F238E27FC236}">
                <a16:creationId xmlns:a16="http://schemas.microsoft.com/office/drawing/2014/main" id="{E1A6BCD0-4ED1-6B7D-4663-5ACA8667C5F8}"/>
              </a:ext>
            </a:extLst>
          </p:cNvPr>
          <p:cNvSpPr txBox="1"/>
          <p:nvPr/>
        </p:nvSpPr>
        <p:spPr>
          <a:xfrm>
            <a:off x="283862" y="4824045"/>
            <a:ext cx="4364338" cy="646331"/>
          </a:xfrm>
          <a:prstGeom prst="rect">
            <a:avLst/>
          </a:prstGeom>
          <a:noFill/>
        </p:spPr>
        <p:txBody>
          <a:bodyPr wrap="square" rtlCol="0">
            <a:spAutoFit/>
          </a:bodyPr>
          <a:lstStyle/>
          <a:p>
            <a:r>
              <a:rPr lang="en-AU" i="1" dirty="0"/>
              <a:t>An example of the data from www.matthewproctor.com</a:t>
            </a:r>
          </a:p>
        </p:txBody>
      </p:sp>
    </p:spTree>
    <p:extLst>
      <p:ext uri="{BB962C8B-B14F-4D97-AF65-F5344CB8AC3E}">
        <p14:creationId xmlns:p14="http://schemas.microsoft.com/office/powerpoint/2010/main" val="1255471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Education Analysis</a:t>
            </a:r>
          </a:p>
        </p:txBody>
      </p:sp>
    </p:spTree>
    <p:extLst>
      <p:ext uri="{BB962C8B-B14F-4D97-AF65-F5344CB8AC3E}">
        <p14:creationId xmlns:p14="http://schemas.microsoft.com/office/powerpoint/2010/main" val="4046374201"/>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{8FFADB80-A5E0-4F16-895D-A761039867BF}tf67328976_win32</Template>
  <TotalTime>495</TotalTime>
  <Words>2936</Words>
  <Application>Microsoft Office PowerPoint</Application>
  <PresentationFormat>Widescreen</PresentationFormat>
  <Paragraphs>241</Paragraphs>
  <Slides>24</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Arial Black</vt:lpstr>
      <vt:lpstr>Calibri</vt:lpstr>
      <vt:lpstr>Tenorite</vt:lpstr>
      <vt:lpstr>Times New Roman</vt:lpstr>
      <vt:lpstr>Office Theme</vt:lpstr>
      <vt:lpstr>Electric Vehicle Adoption in Australia</vt:lpstr>
      <vt:lpstr>Goals</vt:lpstr>
      <vt:lpstr>INTRODUCTION</vt:lpstr>
      <vt:lpstr>Hypothesis</vt:lpstr>
      <vt:lpstr>Data Acquisition</vt:lpstr>
      <vt:lpstr>Table Builder </vt:lpstr>
      <vt:lpstr>Table Builder</vt:lpstr>
      <vt:lpstr>Data on EVS?</vt:lpstr>
      <vt:lpstr>Education Analysis</vt:lpstr>
      <vt:lpstr>Education Pt1</vt:lpstr>
      <vt:lpstr>Education Pt2</vt:lpstr>
      <vt:lpstr>Output for Education Score</vt:lpstr>
      <vt:lpstr>Output analysis</vt:lpstr>
      <vt:lpstr>Output for Education Score</vt:lpstr>
      <vt:lpstr>Case study </vt:lpstr>
      <vt:lpstr>Income Analysis</vt:lpstr>
      <vt:lpstr>Income Pt1</vt:lpstr>
      <vt:lpstr>Income Pt2</vt:lpstr>
      <vt:lpstr>Output for Income Score</vt:lpstr>
      <vt:lpstr>Output analysis</vt:lpstr>
      <vt:lpstr>Output for Education Score</vt:lpstr>
      <vt:lpstr>Relevance Discussion of study</vt:lpstr>
      <vt:lpstr>Bibliography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Vehicle Adoptation in australia</dc:title>
  <dc:creator>Daniel Hing</dc:creator>
  <cp:lastModifiedBy>Daniel Hing</cp:lastModifiedBy>
  <cp:revision>18</cp:revision>
  <dcterms:created xsi:type="dcterms:W3CDTF">2023-01-31T12:53:15Z</dcterms:created>
  <dcterms:modified xsi:type="dcterms:W3CDTF">2023-02-02T11:13:24Z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